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xml" ContentType="application/vnd.openxmlformats-officedocument.drawingml.chart+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338" r:id="rId2"/>
    <p:sldId id="359" r:id="rId3"/>
    <p:sldId id="344" r:id="rId4"/>
    <p:sldId id="360" r:id="rId5"/>
    <p:sldId id="361" r:id="rId6"/>
    <p:sldId id="362" r:id="rId7"/>
    <p:sldId id="363" r:id="rId8"/>
    <p:sldId id="364" r:id="rId9"/>
    <p:sldId id="365" r:id="rId10"/>
    <p:sldId id="366" r:id="rId11"/>
    <p:sldId id="345" r:id="rId12"/>
    <p:sldId id="350" r:id="rId13"/>
    <p:sldId id="348" r:id="rId14"/>
    <p:sldId id="349" r:id="rId15"/>
    <p:sldId id="356" r:id="rId16"/>
    <p:sldId id="357" r:id="rId17"/>
    <p:sldId id="354" r:id="rId18"/>
    <p:sldId id="355" r:id="rId19"/>
    <p:sldId id="351" r:id="rId20"/>
    <p:sldId id="346" r:id="rId21"/>
    <p:sldId id="353" r:id="rId22"/>
    <p:sldId id="367" r:id="rId23"/>
    <p:sldId id="368" r:id="rId24"/>
    <p:sldId id="369" r:id="rId25"/>
    <p:sldId id="370" r:id="rId26"/>
    <p:sldId id="371" r:id="rId27"/>
    <p:sldId id="372"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Lst>
  <p:sldSz cx="9144000" cy="6858000" type="screen4x3"/>
  <p:notesSz cx="6985000" cy="92837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C8D7DF"/>
    <a:srgbClr val="C0C0C0"/>
    <a:srgbClr val="D8D7DF"/>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0" d="100"/>
          <a:sy n="110" d="100"/>
        </p:scale>
        <p:origin x="1542" y="108"/>
      </p:cViewPr>
      <p:guideLst>
        <p:guide orient="horz" pos="2160"/>
        <p:guide orient="horz" pos="300"/>
        <p:guide orient="horz" pos="960"/>
        <p:guide orient="horz" pos="4032"/>
        <p:guide orient="horz" pos="3840"/>
        <p:guide pos="3456"/>
        <p:guide pos="272"/>
        <p:guide pos="5472"/>
        <p:guide pos="1247"/>
        <p:guide pos="4416"/>
        <p:guide pos="4512"/>
        <p:guide pos="3360"/>
        <p:guide pos="1344"/>
        <p:guide pos="2290"/>
        <p:guide pos="240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287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icol990\AppData\Local\Microsoft\Windows\Temporary%20Internet%20Files\Content.Outlook\DD3JHXD5\Puta%20Planila%20de%20Colores%20T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S1</c:v>
          </c:tx>
          <c:invertIfNegative val="0"/>
          <c:dLbls>
            <c:dLbl>
              <c:idx val="0"/>
              <c:tx>
                <c:rich>
                  <a:bodyPr/>
                  <a:lstStyle/>
                  <a:p>
                    <a:r>
                      <a:rPr lang="en-US"/>
                      <a:t>Isapre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66-4E60-8250-BCE63C2B0B80}"/>
                </c:ext>
              </c:extLst>
            </c:dLbl>
            <c:dLbl>
              <c:idx val="1"/>
              <c:tx>
                <c:rich>
                  <a:bodyPr/>
                  <a:lstStyle/>
                  <a:p>
                    <a:r>
                      <a:rPr lang="en-US"/>
                      <a:t>Isapre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66-4E60-8250-BCE63C2B0B80}"/>
                </c:ext>
              </c:extLst>
            </c:dLbl>
            <c:spPr>
              <a:noFill/>
              <a:ln>
                <a:noFill/>
              </a:ln>
              <a:effectLst/>
            </c:spPr>
            <c:txPr>
              <a:bodyPr wrap="square" lIns="38100" tIns="19050" rIns="38100" bIns="19050" anchor="ctr">
                <a:spAutoFit/>
              </a:bodyPr>
              <a:lstStyle/>
              <a:p>
                <a:pPr>
                  <a:defRPr>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Hoja1!$B$13:$B$14</c:f>
              <c:strCache>
                <c:ptCount val="2"/>
                <c:pt idx="0">
                  <c:v>Año 1</c:v>
                </c:pt>
                <c:pt idx="1">
                  <c:v>Año 2</c:v>
                </c:pt>
              </c:strCache>
            </c:strRef>
          </c:cat>
          <c:val>
            <c:numRef>
              <c:f>Hoja1!$B$11:$C$11</c:f>
              <c:numCache>
                <c:formatCode>General</c:formatCode>
                <c:ptCount val="2"/>
                <c:pt idx="0">
                  <c:v>3</c:v>
                </c:pt>
                <c:pt idx="1">
                  <c:v>3.5</c:v>
                </c:pt>
              </c:numCache>
            </c:numRef>
          </c:val>
          <c:extLst>
            <c:ext xmlns:c16="http://schemas.microsoft.com/office/drawing/2014/chart" uri="{C3380CC4-5D6E-409C-BE32-E72D297353CC}">
              <c16:uniqueId val="{00000002-6A66-4E60-8250-BCE63C2B0B80}"/>
            </c:ext>
          </c:extLst>
        </c:ser>
        <c:ser>
          <c:idx val="1"/>
          <c:order val="1"/>
          <c:tx>
            <c:v>S2</c:v>
          </c:tx>
          <c:invertIfNegative val="0"/>
          <c:dLbls>
            <c:dLbl>
              <c:idx val="0"/>
              <c:tx>
                <c:rich>
                  <a:bodyPr/>
                  <a:lstStyle/>
                  <a:p>
                    <a:r>
                      <a:rPr lang="en-US"/>
                      <a:t>Complementario</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66-4E60-8250-BCE63C2B0B80}"/>
                </c:ext>
              </c:extLst>
            </c:dLbl>
            <c:dLbl>
              <c:idx val="1"/>
              <c:tx>
                <c:rich>
                  <a:bodyPr/>
                  <a:lstStyle/>
                  <a:p>
                    <a:r>
                      <a:rPr lang="en-US"/>
                      <a:t>Complementario</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66-4E60-8250-BCE63C2B0B8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Hoja1!$B$13:$B$14</c:f>
              <c:strCache>
                <c:ptCount val="2"/>
                <c:pt idx="0">
                  <c:v>Año 1</c:v>
                </c:pt>
                <c:pt idx="1">
                  <c:v>Año 2</c:v>
                </c:pt>
              </c:strCache>
            </c:strRef>
          </c:cat>
          <c:val>
            <c:numRef>
              <c:f>Hoja1!$B$10:$C$10</c:f>
              <c:numCache>
                <c:formatCode>General</c:formatCode>
                <c:ptCount val="2"/>
                <c:pt idx="0">
                  <c:v>1.5</c:v>
                </c:pt>
                <c:pt idx="1">
                  <c:v>2</c:v>
                </c:pt>
              </c:numCache>
            </c:numRef>
          </c:val>
          <c:extLst>
            <c:ext xmlns:c16="http://schemas.microsoft.com/office/drawing/2014/chart" uri="{C3380CC4-5D6E-409C-BE32-E72D297353CC}">
              <c16:uniqueId val="{00000005-6A66-4E60-8250-BCE63C2B0B80}"/>
            </c:ext>
          </c:extLst>
        </c:ser>
        <c:ser>
          <c:idx val="2"/>
          <c:order val="2"/>
          <c:tx>
            <c:v>s3</c:v>
          </c:tx>
          <c:invertIfNegative val="0"/>
          <c:dLbls>
            <c:dLbl>
              <c:idx val="0"/>
              <c:tx>
                <c:rich>
                  <a:bodyPr/>
                  <a:lstStyle/>
                  <a:p>
                    <a:r>
                      <a:rPr lang="en-US"/>
                      <a:t>Copago / Trabajador</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66-4E60-8250-BCE63C2B0B80}"/>
                </c:ext>
              </c:extLst>
            </c:dLbl>
            <c:dLbl>
              <c:idx val="1"/>
              <c:tx>
                <c:rich>
                  <a:bodyPr/>
                  <a:lstStyle/>
                  <a:p>
                    <a:r>
                      <a:rPr lang="en-US"/>
                      <a:t>Copago/</a:t>
                    </a:r>
                    <a:r>
                      <a:rPr lang="en-US" baseline="0"/>
                      <a:t> Trabajador</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66-4E60-8250-BCE63C2B0B80}"/>
                </c:ext>
              </c:extLst>
            </c:dLbl>
            <c:spPr>
              <a:noFill/>
              <a:ln>
                <a:noFill/>
              </a:ln>
              <a:effectLst/>
            </c:spPr>
            <c:txPr>
              <a:bodyPr wrap="square" lIns="38100" tIns="19050" rIns="38100" bIns="19050" anchor="ctr">
                <a:spAutoFit/>
              </a:bodyPr>
              <a:lstStyle/>
              <a:p>
                <a:pPr>
                  <a:defRPr>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Hoja1!$B$13:$B$14</c:f>
              <c:strCache>
                <c:ptCount val="2"/>
                <c:pt idx="0">
                  <c:v>Año 1</c:v>
                </c:pt>
                <c:pt idx="1">
                  <c:v>Año 2</c:v>
                </c:pt>
              </c:strCache>
            </c:strRef>
          </c:cat>
          <c:val>
            <c:numRef>
              <c:f>Hoja1!$B$9:$C$9</c:f>
              <c:numCache>
                <c:formatCode>General</c:formatCode>
                <c:ptCount val="2"/>
                <c:pt idx="0">
                  <c:v>1</c:v>
                </c:pt>
                <c:pt idx="1">
                  <c:v>1.5</c:v>
                </c:pt>
              </c:numCache>
            </c:numRef>
          </c:val>
          <c:extLst>
            <c:ext xmlns:c16="http://schemas.microsoft.com/office/drawing/2014/chart" uri="{C3380CC4-5D6E-409C-BE32-E72D297353CC}">
              <c16:uniqueId val="{00000008-6A66-4E60-8250-BCE63C2B0B80}"/>
            </c:ext>
          </c:extLst>
        </c:ser>
        <c:dLbls>
          <c:showLegendKey val="0"/>
          <c:showVal val="0"/>
          <c:showCatName val="0"/>
          <c:showSerName val="0"/>
          <c:showPercent val="0"/>
          <c:showBubbleSize val="0"/>
        </c:dLbls>
        <c:gapWidth val="150"/>
        <c:overlap val="100"/>
        <c:axId val="114181736"/>
        <c:axId val="181931568"/>
      </c:barChart>
      <c:catAx>
        <c:axId val="114181736"/>
        <c:scaling>
          <c:orientation val="minMax"/>
        </c:scaling>
        <c:delete val="0"/>
        <c:axPos val="b"/>
        <c:numFmt formatCode="General" sourceLinked="1"/>
        <c:majorTickMark val="out"/>
        <c:minorTickMark val="none"/>
        <c:tickLblPos val="nextTo"/>
        <c:crossAx val="181931568"/>
        <c:crosses val="autoZero"/>
        <c:auto val="1"/>
        <c:lblAlgn val="ctr"/>
        <c:lblOffset val="100"/>
        <c:noMultiLvlLbl val="0"/>
      </c:catAx>
      <c:valAx>
        <c:axId val="181931568"/>
        <c:scaling>
          <c:orientation val="minMax"/>
        </c:scaling>
        <c:delete val="1"/>
        <c:axPos val="l"/>
        <c:numFmt formatCode="General" sourceLinked="1"/>
        <c:majorTickMark val="out"/>
        <c:minorTickMark val="none"/>
        <c:tickLblPos val="nextTo"/>
        <c:crossAx val="11418173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11/10/2017</a:t>
            </a:fld>
            <a:endParaRPr lang="en-US" dirty="0"/>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11/10/2017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‹Nº›</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27798">
              <a:defRPr sz="2200">
                <a:solidFill>
                  <a:schemeClr val="tx1"/>
                </a:solidFill>
                <a:latin typeface="Arial" charset="0"/>
              </a:defRPr>
            </a:lvl1pPr>
            <a:lvl2pPr marL="738452" indent="-284020" defTabSz="927798">
              <a:defRPr sz="2200">
                <a:solidFill>
                  <a:schemeClr val="tx1"/>
                </a:solidFill>
                <a:latin typeface="Arial" charset="0"/>
              </a:defRPr>
            </a:lvl2pPr>
            <a:lvl3pPr marL="1136079" indent="-227215" defTabSz="927798">
              <a:defRPr sz="2200">
                <a:solidFill>
                  <a:schemeClr val="tx1"/>
                </a:solidFill>
                <a:latin typeface="Arial" charset="0"/>
              </a:defRPr>
            </a:lvl3pPr>
            <a:lvl4pPr marL="1590510" indent="-227215" defTabSz="927798">
              <a:defRPr sz="2200">
                <a:solidFill>
                  <a:schemeClr val="tx1"/>
                </a:solidFill>
                <a:latin typeface="Arial" charset="0"/>
              </a:defRPr>
            </a:lvl4pPr>
            <a:lvl5pPr marL="2044943" indent="-227215" defTabSz="927798">
              <a:defRPr sz="2200">
                <a:solidFill>
                  <a:schemeClr val="tx1"/>
                </a:solidFill>
                <a:latin typeface="Arial" charset="0"/>
              </a:defRPr>
            </a:lvl5pPr>
            <a:lvl6pPr marL="2499374" indent="-227215" algn="ctr" defTabSz="927798" eaLnBrk="0" fontAlgn="base" hangingPunct="0">
              <a:spcBef>
                <a:spcPct val="50000"/>
              </a:spcBef>
              <a:spcAft>
                <a:spcPct val="0"/>
              </a:spcAft>
              <a:defRPr sz="2200">
                <a:solidFill>
                  <a:schemeClr val="tx1"/>
                </a:solidFill>
                <a:latin typeface="Arial" charset="0"/>
              </a:defRPr>
            </a:lvl6pPr>
            <a:lvl7pPr marL="2953805" indent="-227215" algn="ctr" defTabSz="927798" eaLnBrk="0" fontAlgn="base" hangingPunct="0">
              <a:spcBef>
                <a:spcPct val="50000"/>
              </a:spcBef>
              <a:spcAft>
                <a:spcPct val="0"/>
              </a:spcAft>
              <a:defRPr sz="2200">
                <a:solidFill>
                  <a:schemeClr val="tx1"/>
                </a:solidFill>
                <a:latin typeface="Arial" charset="0"/>
              </a:defRPr>
            </a:lvl7pPr>
            <a:lvl8pPr marL="3408238" indent="-227215" algn="ctr" defTabSz="927798" eaLnBrk="0" fontAlgn="base" hangingPunct="0">
              <a:spcBef>
                <a:spcPct val="50000"/>
              </a:spcBef>
              <a:spcAft>
                <a:spcPct val="0"/>
              </a:spcAft>
              <a:defRPr sz="2200">
                <a:solidFill>
                  <a:schemeClr val="tx1"/>
                </a:solidFill>
                <a:latin typeface="Arial" charset="0"/>
              </a:defRPr>
            </a:lvl8pPr>
            <a:lvl9pPr marL="3862669" indent="-227215" algn="ctr" defTabSz="927798" eaLnBrk="0" fontAlgn="base" hangingPunct="0">
              <a:spcBef>
                <a:spcPct val="50000"/>
              </a:spcBef>
              <a:spcAft>
                <a:spcPct val="0"/>
              </a:spcAft>
              <a:defRPr sz="2200">
                <a:solidFill>
                  <a:schemeClr val="tx1"/>
                </a:solidFill>
                <a:latin typeface="Arial" charset="0"/>
              </a:defRPr>
            </a:lvl9pPr>
          </a:lstStyle>
          <a:p>
            <a:fld id="{AE5ED048-C7D7-4526-B501-27320F156B6D}" type="slidenum">
              <a:rPr lang="en-GB" sz="1200"/>
              <a:pPr/>
              <a:t>10</a:t>
            </a:fld>
            <a:endParaRPr lang="en-GB" sz="1200"/>
          </a:p>
        </p:txBody>
      </p:sp>
      <p:sp>
        <p:nvSpPr>
          <p:cNvPr id="151555" name="Rectangle 2"/>
          <p:cNvSpPr>
            <a:spLocks noGrp="1" noRot="1" noChangeAspect="1" noChangeArrowheads="1" noTextEdit="1"/>
          </p:cNvSpPr>
          <p:nvPr>
            <p:ph type="sldImg"/>
          </p:nvPr>
        </p:nvSpPr>
        <p:spPr>
          <a:xfrm>
            <a:off x="1177925" y="693738"/>
            <a:ext cx="4618038" cy="3463925"/>
          </a:xfrm>
          <a:ln/>
        </p:spPr>
      </p:sp>
      <p:sp>
        <p:nvSpPr>
          <p:cNvPr id="151556" name="Rectangle 3"/>
          <p:cNvSpPr>
            <a:spLocks noGrp="1" noChangeArrowheads="1"/>
          </p:cNvSpPr>
          <p:nvPr>
            <p:ph type="body" idx="1"/>
          </p:nvPr>
        </p:nvSpPr>
        <p:spPr>
          <a:xfrm>
            <a:off x="930169" y="4387767"/>
            <a:ext cx="5113553" cy="4154341"/>
          </a:xfrm>
          <a:noFill/>
        </p:spPr>
        <p:txBody>
          <a:bodyPr/>
          <a:lstStyle/>
          <a:p>
            <a:endParaRPr lang="es-ES_tradnl"/>
          </a:p>
        </p:txBody>
      </p:sp>
    </p:spTree>
    <p:extLst>
      <p:ext uri="{BB962C8B-B14F-4D97-AF65-F5344CB8AC3E}">
        <p14:creationId xmlns:p14="http://schemas.microsoft.com/office/powerpoint/2010/main" val="265225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27798">
              <a:defRPr sz="2200">
                <a:solidFill>
                  <a:schemeClr val="tx1"/>
                </a:solidFill>
                <a:latin typeface="Arial" charset="0"/>
              </a:defRPr>
            </a:lvl1pPr>
            <a:lvl2pPr marL="738452" indent="-284020" defTabSz="927798">
              <a:defRPr sz="2200">
                <a:solidFill>
                  <a:schemeClr val="tx1"/>
                </a:solidFill>
                <a:latin typeface="Arial" charset="0"/>
              </a:defRPr>
            </a:lvl2pPr>
            <a:lvl3pPr marL="1136079" indent="-227215" defTabSz="927798">
              <a:defRPr sz="2200">
                <a:solidFill>
                  <a:schemeClr val="tx1"/>
                </a:solidFill>
                <a:latin typeface="Arial" charset="0"/>
              </a:defRPr>
            </a:lvl3pPr>
            <a:lvl4pPr marL="1590510" indent="-227215" defTabSz="927798">
              <a:defRPr sz="2200">
                <a:solidFill>
                  <a:schemeClr val="tx1"/>
                </a:solidFill>
                <a:latin typeface="Arial" charset="0"/>
              </a:defRPr>
            </a:lvl4pPr>
            <a:lvl5pPr marL="2044943" indent="-227215" defTabSz="927798">
              <a:defRPr sz="2200">
                <a:solidFill>
                  <a:schemeClr val="tx1"/>
                </a:solidFill>
                <a:latin typeface="Arial" charset="0"/>
              </a:defRPr>
            </a:lvl5pPr>
            <a:lvl6pPr marL="2499374" indent="-227215" algn="ctr" defTabSz="927798" eaLnBrk="0" fontAlgn="base" hangingPunct="0">
              <a:spcBef>
                <a:spcPct val="50000"/>
              </a:spcBef>
              <a:spcAft>
                <a:spcPct val="0"/>
              </a:spcAft>
              <a:defRPr sz="2200">
                <a:solidFill>
                  <a:schemeClr val="tx1"/>
                </a:solidFill>
                <a:latin typeface="Arial" charset="0"/>
              </a:defRPr>
            </a:lvl6pPr>
            <a:lvl7pPr marL="2953805" indent="-227215" algn="ctr" defTabSz="927798" eaLnBrk="0" fontAlgn="base" hangingPunct="0">
              <a:spcBef>
                <a:spcPct val="50000"/>
              </a:spcBef>
              <a:spcAft>
                <a:spcPct val="0"/>
              </a:spcAft>
              <a:defRPr sz="2200">
                <a:solidFill>
                  <a:schemeClr val="tx1"/>
                </a:solidFill>
                <a:latin typeface="Arial" charset="0"/>
              </a:defRPr>
            </a:lvl7pPr>
            <a:lvl8pPr marL="3408238" indent="-227215" algn="ctr" defTabSz="927798" eaLnBrk="0" fontAlgn="base" hangingPunct="0">
              <a:spcBef>
                <a:spcPct val="50000"/>
              </a:spcBef>
              <a:spcAft>
                <a:spcPct val="0"/>
              </a:spcAft>
              <a:defRPr sz="2200">
                <a:solidFill>
                  <a:schemeClr val="tx1"/>
                </a:solidFill>
                <a:latin typeface="Arial" charset="0"/>
              </a:defRPr>
            </a:lvl8pPr>
            <a:lvl9pPr marL="3862669" indent="-227215" algn="ctr" defTabSz="927798" eaLnBrk="0" fontAlgn="base" hangingPunct="0">
              <a:spcBef>
                <a:spcPct val="50000"/>
              </a:spcBef>
              <a:spcAft>
                <a:spcPct val="0"/>
              </a:spcAft>
              <a:defRPr sz="2200">
                <a:solidFill>
                  <a:schemeClr val="tx1"/>
                </a:solidFill>
                <a:latin typeface="Arial" charset="0"/>
              </a:defRPr>
            </a:lvl9pPr>
          </a:lstStyle>
          <a:p>
            <a:fld id="{AE5ED048-C7D7-4526-B501-27320F156B6D}" type="slidenum">
              <a:rPr lang="en-GB" sz="1200"/>
              <a:pPr/>
              <a:t>23</a:t>
            </a:fld>
            <a:endParaRPr lang="en-GB" sz="1200"/>
          </a:p>
        </p:txBody>
      </p:sp>
      <p:sp>
        <p:nvSpPr>
          <p:cNvPr id="151555" name="Rectangle 2"/>
          <p:cNvSpPr>
            <a:spLocks noGrp="1" noRot="1" noChangeAspect="1" noChangeArrowheads="1" noTextEdit="1"/>
          </p:cNvSpPr>
          <p:nvPr>
            <p:ph type="sldImg"/>
          </p:nvPr>
        </p:nvSpPr>
        <p:spPr>
          <a:xfrm>
            <a:off x="1177925" y="693738"/>
            <a:ext cx="4618038" cy="3463925"/>
          </a:xfrm>
          <a:ln/>
        </p:spPr>
      </p:sp>
      <p:sp>
        <p:nvSpPr>
          <p:cNvPr id="151556" name="Rectangle 3"/>
          <p:cNvSpPr>
            <a:spLocks noGrp="1" noChangeArrowheads="1"/>
          </p:cNvSpPr>
          <p:nvPr>
            <p:ph type="body" idx="1"/>
          </p:nvPr>
        </p:nvSpPr>
        <p:spPr>
          <a:xfrm>
            <a:off x="930169" y="4387767"/>
            <a:ext cx="5113553" cy="4154341"/>
          </a:xfrm>
          <a:noFill/>
        </p:spPr>
        <p:txBody>
          <a:bodyPr/>
          <a:lstStyle/>
          <a:p>
            <a:endParaRPr lang="es-ES_tradnl"/>
          </a:p>
        </p:txBody>
      </p:sp>
    </p:spTree>
    <p:extLst>
      <p:ext uri="{BB962C8B-B14F-4D97-AF65-F5344CB8AC3E}">
        <p14:creationId xmlns:p14="http://schemas.microsoft.com/office/powerpoint/2010/main" val="3238349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image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4" name="Picture 13"/>
          <p:cNvPicPr>
            <a:picLocks noChangeAspect="1"/>
          </p:cNvPicPr>
          <p:nvPr userDrawn="1"/>
        </p:nvPicPr>
        <p:blipFill>
          <a:blip r:embed="rId3" cstate="print"/>
          <a:stretch>
            <a:fillRect/>
          </a:stretch>
        </p:blipFill>
        <p:spPr>
          <a:xfrm>
            <a:off x="5877560" y="6273358"/>
            <a:ext cx="3022600" cy="584200"/>
          </a:xfrm>
          <a:prstGeom prst="rect">
            <a:avLst/>
          </a:prstGeom>
        </p:spPr>
      </p:pic>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dirty="0"/>
          </a:p>
        </p:txBody>
      </p:sp>
    </p:spTree>
    <p:extLst>
      <p:ext uri="{BB962C8B-B14F-4D97-AF65-F5344CB8AC3E}">
        <p14:creationId xmlns:p14="http://schemas.microsoft.com/office/powerpoint/2010/main" val="3456336395"/>
      </p:ext>
    </p:extLst>
  </p:cSld>
  <p:clrMapOvr>
    <a:masterClrMapping/>
  </p:clrMapOvr>
  <p:hf hdr="0" dt="0"/>
  <p:extLst mod="1">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s-ES"/>
              <a:t>Haga clic para modificar el estilo de texto del patrón</a:t>
            </a:r>
          </a:p>
        </p:txBody>
      </p:sp>
      <p:sp>
        <p:nvSpPr>
          <p:cNvPr id="14" name="Text Placeholder 13"/>
          <p:cNvSpPr>
            <a:spLocks noGrp="1"/>
          </p:cNvSpPr>
          <p:nvPr>
            <p:ph type="body" sz="quarter" idx="17"/>
          </p:nvPr>
        </p:nvSpPr>
        <p:spPr>
          <a:xfrm>
            <a:off x="5791200" y="2221992"/>
            <a:ext cx="25908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s-ES"/>
              <a:t>Haga clic para modificar el estilo de texto del patrón</a:t>
            </a:r>
          </a:p>
          <a:p>
            <a:pPr lvl="1"/>
            <a:r>
              <a:rPr lang="es-ES"/>
              <a:t>Segundo nivel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dirty="0"/>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395536" y="6444960"/>
            <a:ext cx="1584176" cy="216024"/>
          </a:xfrm>
        </p:spPr>
        <p:txBody>
          <a:bodyPr/>
          <a:lstStyle/>
          <a:p>
            <a:r>
              <a:rPr lang="en-GB" dirty="0"/>
              <a:t>towerswatson.com</a:t>
            </a:r>
          </a:p>
        </p:txBody>
      </p:sp>
      <p:sp>
        <p:nvSpPr>
          <p:cNvPr id="8" name="Date Placeholder 2"/>
          <p:cNvSpPr>
            <a:spLocks noGrp="1"/>
          </p:cNvSpPr>
          <p:nvPr>
            <p:ph type="dt" sz="half" idx="10"/>
          </p:nvPr>
        </p:nvSpPr>
        <p:spPr>
          <a:xfrm>
            <a:off x="3203849" y="6444000"/>
            <a:ext cx="5578410" cy="216000"/>
          </a:xfrm>
          <a:prstGeom prst="rect">
            <a:avLst/>
          </a:prstGeom>
        </p:spPr>
        <p:txBody>
          <a:bodyPr anchor="ctr" anchorCtr="0"/>
          <a:lstStyle/>
          <a:p>
            <a:r>
              <a:rPr lang="en-US" dirty="0"/>
              <a:t>© 2014 Towers Watson. All rights reserved. Proprietary and Confidential. For Towers Watson and Towers Watson client use only.</a:t>
            </a:r>
            <a:endParaRPr lang="en-GB" dirty="0"/>
          </a:p>
        </p:txBody>
      </p:sp>
      <p:sp>
        <p:nvSpPr>
          <p:cNvPr id="10" name="Slide Number Placeholder 4"/>
          <p:cNvSpPr>
            <a:spLocks noGrp="1"/>
          </p:cNvSpPr>
          <p:nvPr>
            <p:ph type="sldNum" sz="quarter" idx="12"/>
          </p:nvPr>
        </p:nvSpPr>
        <p:spPr>
          <a:xfrm>
            <a:off x="8254800" y="6237312"/>
            <a:ext cx="504000" cy="273600"/>
          </a:xfrm>
        </p:spPr>
        <p:txBody>
          <a:bodyPr/>
          <a:lstStyle/>
          <a:p>
            <a:fld id="{830D4EF1-2FB9-4CDA-AD22-D945B346B2F0}" type="slidenum">
              <a:rPr lang="en-GB" smtClean="0"/>
              <a:pPr/>
              <a:t>‹Nº›</a:t>
            </a:fld>
            <a:endParaRPr lang="en-GB" dirty="0"/>
          </a:p>
        </p:txBody>
      </p:sp>
    </p:spTree>
    <p:extLst>
      <p:ext uri="{BB962C8B-B14F-4D97-AF65-F5344CB8AC3E}">
        <p14:creationId xmlns:p14="http://schemas.microsoft.com/office/powerpoint/2010/main" val="1198718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395536" y="6444000"/>
            <a:ext cx="1584176" cy="216024"/>
          </a:xfrm>
        </p:spPr>
        <p:txBody>
          <a:bodyPr/>
          <a:lstStyle/>
          <a:p>
            <a:r>
              <a:rPr lang="en-GB" dirty="0"/>
              <a:t>towerswatson.com</a:t>
            </a:r>
          </a:p>
        </p:txBody>
      </p:sp>
      <p:sp>
        <p:nvSpPr>
          <p:cNvPr id="5" name="Slide Number Placeholder 4"/>
          <p:cNvSpPr>
            <a:spLocks noGrp="1"/>
          </p:cNvSpPr>
          <p:nvPr>
            <p:ph type="sldNum" sz="quarter" idx="12"/>
          </p:nvPr>
        </p:nvSpPr>
        <p:spPr>
          <a:xfrm>
            <a:off x="8254800" y="6237312"/>
            <a:ext cx="504000" cy="273600"/>
          </a:xfrm>
        </p:spPr>
        <p:txBody>
          <a:bodyPr/>
          <a:lstStyle/>
          <a:p>
            <a:fld id="{830D4EF1-2FB9-4CDA-AD22-D945B346B2F0}" type="slidenum">
              <a:rPr lang="en-GB" smtClean="0"/>
              <a:pPr/>
              <a:t>‹Nº›</a:t>
            </a:fld>
            <a:endParaRPr lang="en-GB" dirty="0"/>
          </a:p>
        </p:txBody>
      </p:sp>
      <p:sp>
        <p:nvSpPr>
          <p:cNvPr id="8" name="Date Placeholder 2"/>
          <p:cNvSpPr>
            <a:spLocks noGrp="1"/>
          </p:cNvSpPr>
          <p:nvPr>
            <p:ph type="dt" sz="half" idx="10"/>
          </p:nvPr>
        </p:nvSpPr>
        <p:spPr>
          <a:xfrm>
            <a:off x="3203999" y="6444000"/>
            <a:ext cx="5580000" cy="216000"/>
          </a:xfrm>
          <a:prstGeom prst="rect">
            <a:avLst/>
          </a:prstGeom>
        </p:spPr>
        <p:txBody>
          <a:bodyPr anchor="ctr" anchorCtr="0"/>
          <a:lstStyle/>
          <a:p>
            <a:r>
              <a:rPr lang="en-US" dirty="0"/>
              <a:t>© 2014 Towers Watson. All rights reserved. Proprietary and Confidential. For Towers Watson and Towers Watson client use only.</a:t>
            </a:r>
            <a:endParaRPr lang="en-GB" dirty="0"/>
          </a:p>
        </p:txBody>
      </p:sp>
    </p:spTree>
    <p:extLst>
      <p:ext uri="{BB962C8B-B14F-4D97-AF65-F5344CB8AC3E}">
        <p14:creationId xmlns:p14="http://schemas.microsoft.com/office/powerpoint/2010/main" val="89097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536" y="1411200"/>
            <a:ext cx="4100264" cy="4712400"/>
          </a:xfrm>
        </p:spPr>
        <p:txBody>
          <a:bodyPr>
            <a:normAutofit/>
          </a:bodyPr>
          <a:lstStyle>
            <a:lvl1pPr>
              <a:defRPr sz="20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11200"/>
            <a:ext cx="4100264" cy="4712400"/>
          </a:xfrm>
        </p:spPr>
        <p:txBody>
          <a:bodyPr>
            <a:normAutofit/>
          </a:bodyPr>
          <a:lstStyle>
            <a:lvl1pPr>
              <a:defRPr sz="20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395536" y="6444000"/>
            <a:ext cx="1584176" cy="216024"/>
          </a:xfrm>
        </p:spPr>
        <p:txBody>
          <a:bodyPr/>
          <a:lstStyle/>
          <a:p>
            <a:r>
              <a:rPr lang="en-GB" dirty="0"/>
              <a:t>towerswatson.com</a:t>
            </a:r>
          </a:p>
        </p:txBody>
      </p:sp>
      <p:sp>
        <p:nvSpPr>
          <p:cNvPr id="10" name="Slide Number Placeholder 4"/>
          <p:cNvSpPr>
            <a:spLocks noGrp="1"/>
          </p:cNvSpPr>
          <p:nvPr>
            <p:ph type="sldNum" sz="quarter" idx="12"/>
          </p:nvPr>
        </p:nvSpPr>
        <p:spPr>
          <a:xfrm>
            <a:off x="8254800" y="6237312"/>
            <a:ext cx="504000" cy="273600"/>
          </a:xfrm>
        </p:spPr>
        <p:txBody>
          <a:bodyPr/>
          <a:lstStyle/>
          <a:p>
            <a:fld id="{830D4EF1-2FB9-4CDA-AD22-D945B346B2F0}" type="slidenum">
              <a:rPr lang="en-GB" smtClean="0"/>
              <a:pPr/>
              <a:t>‹Nº›</a:t>
            </a:fld>
            <a:endParaRPr lang="en-GB" dirty="0"/>
          </a:p>
        </p:txBody>
      </p:sp>
      <p:sp>
        <p:nvSpPr>
          <p:cNvPr id="13" name="Date Placeholder 2"/>
          <p:cNvSpPr>
            <a:spLocks noGrp="1"/>
          </p:cNvSpPr>
          <p:nvPr>
            <p:ph type="dt" sz="half" idx="10"/>
          </p:nvPr>
        </p:nvSpPr>
        <p:spPr>
          <a:xfrm>
            <a:off x="3203999" y="6444000"/>
            <a:ext cx="5580000" cy="216000"/>
          </a:xfrm>
          <a:prstGeom prst="rect">
            <a:avLst/>
          </a:prstGeom>
        </p:spPr>
        <p:txBody>
          <a:bodyPr anchor="ctr" anchorCtr="0"/>
          <a:lstStyle/>
          <a:p>
            <a:r>
              <a:rPr lang="en-US" dirty="0"/>
              <a:t>© 2014 Towers Watson. All rights reserved. Proprietary and Confidential. For Towers Watson and Towers Watson client use only.</a:t>
            </a:r>
            <a:endParaRPr lang="en-GB" dirty="0"/>
          </a:p>
        </p:txBody>
      </p:sp>
    </p:spTree>
    <p:extLst>
      <p:ext uri="{BB962C8B-B14F-4D97-AF65-F5344CB8AC3E}">
        <p14:creationId xmlns:p14="http://schemas.microsoft.com/office/powerpoint/2010/main" val="1032853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Tree>
    <p:extLst>
      <p:ext uri="{BB962C8B-B14F-4D97-AF65-F5344CB8AC3E}">
        <p14:creationId xmlns:p14="http://schemas.microsoft.com/office/powerpoint/2010/main" val="210913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dirty="0"/>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cobrand image slide — click to edit</a:t>
            </a:r>
            <a:br>
              <a:rPr lang="en-US" dirty="0"/>
            </a:br>
            <a:r>
              <a:rPr lang="en-US" dirty="0"/>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3" name="Picture 12"/>
          <p:cNvPicPr>
            <a:picLocks noChangeAspect="1"/>
          </p:cNvPicPr>
          <p:nvPr userDrawn="1"/>
        </p:nvPicPr>
        <p:blipFill>
          <a:blip r:embed="rId3" cstate="print"/>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dirty="0"/>
          </a:p>
        </p:txBody>
      </p:sp>
    </p:spTree>
    <p:extLst>
      <p:ext uri="{BB962C8B-B14F-4D97-AF65-F5344CB8AC3E}">
        <p14:creationId xmlns:p14="http://schemas.microsoft.com/office/powerpoint/2010/main" val="116138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color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cstate="print"/>
          <a:stretch>
            <a:fillRect/>
          </a:stretch>
        </p:blipFill>
        <p:spPr>
          <a:xfrm>
            <a:off x="5877560" y="6273358"/>
            <a:ext cx="3022600" cy="584200"/>
          </a:xfrm>
          <a:prstGeom prst="rect">
            <a:avLst/>
          </a:prstGeom>
        </p:spPr>
      </p:pic>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a:t>
            </a:r>
            <a:endParaRPr lang="en-US" dirty="0"/>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extLst>
      <p:ext uri="{BB962C8B-B14F-4D97-AF65-F5344CB8AC3E}">
        <p14:creationId xmlns:p14="http://schemas.microsoft.com/office/powerpoint/2010/main" val="2082299848"/>
      </p:ext>
    </p:extLst>
  </p:cSld>
  <p:clrMapOvr>
    <a:masterClrMapping/>
  </p:clrMapOvr>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image slide — click to edit text</a:t>
            </a:r>
          </a:p>
        </p:txBody>
      </p:sp>
      <p:pic>
        <p:nvPicPr>
          <p:cNvPr id="25" name="Picture 24"/>
          <p:cNvPicPr>
            <a:picLocks noChangeAspect="1"/>
          </p:cNvPicPr>
          <p:nvPr userDrawn="1"/>
        </p:nvPicPr>
        <p:blipFill>
          <a:blip r:embed="rId3" cstate="print"/>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301743665"/>
      </p:ext>
    </p:extLst>
  </p:cSld>
  <p:clrMapOvr>
    <a:masterClrMapping/>
  </p:clrMapOvr>
  <p:hf hdr="0" dt="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s-ES"/>
              <a:t>Haga clic para modificar el estilo de título del patrón</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extLst mod="1">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s-ES"/>
              <a:t>Haga clic para modificar el estilo de título del patrón</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dirty="0"/>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0"/>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‹Nº›</a:t>
            </a:fld>
            <a:endParaRPr lang="en-US" dirty="0"/>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 id="2147483731" r:id="rId16"/>
    <p:sldLayoutId id="2147483732" r:id="rId17"/>
    <p:sldLayoutId id="2147483733" r:id="rId18"/>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slideLayout" Target="../slideLayouts/slideLayout1.xml"/><Relationship Id="rId4"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hyperlink" Target="http://www.consalud.cl/clientes/" TargetMode="Externa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hyperlink" Target="http://www.banmedica.cl/Inicio.aspx" TargetMode="External"/><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jpe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Layout" Target="../slideLayouts/slideLayout17.xml"/><Relationship Id="rId4" Type="http://schemas.openxmlformats.org/officeDocument/2006/relationships/tags" Target="../tags/tag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www.vivamejor.cl/"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images.google.cl/imgres?imgurl=http://www.recupac.cl/img/servicios/img_9.jpg&amp;imgrefurl=http://www.recupac.cl/servicios.html&amp;h=93&amp;w=92&amp;sz=3&amp;hl=es&amp;start=47&amp;tbnid=IuM1M7Jek2814M:&amp;tbnh=80&amp;tbnw=79&amp;prev=/images?q=cuenta+vista&amp;start=40&amp;gbv=2&amp;ndsp=20&amp;svnum=10&amp;hl=es&amp;sa=N" TargetMode="External"/><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file:///\\scldata01\teams\Client%20records\BENEFICIOS\Clientes\685943%20(Petroquim%20S.A)\2014\Desarrollo%20y%20Implementaci&#243;n%20Ben.%20Flex%20%233147603\3.%20DELIVER\Presentaci&#243;n%20Consultor&#237;a\Charla\Libro1!Hoja1!F5C3:F8C12" TargetMode="External"/><Relationship Id="rId4"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lstStyle/>
          <a:p>
            <a:r>
              <a:rPr lang="en-GB" dirty="0" err="1"/>
              <a:t>Modelo</a:t>
            </a:r>
            <a:r>
              <a:rPr lang="en-GB" dirty="0"/>
              <a:t> </a:t>
            </a:r>
            <a:r>
              <a:rPr lang="en-GB" dirty="0" err="1"/>
              <a:t>Previsional</a:t>
            </a:r>
            <a:r>
              <a:rPr lang="en-GB" dirty="0"/>
              <a:t> de </a:t>
            </a:r>
            <a:r>
              <a:rPr lang="en-GB" dirty="0" err="1"/>
              <a:t>Salud</a:t>
            </a:r>
            <a:r>
              <a:rPr lang="en-GB" dirty="0"/>
              <a:t> - Chile</a:t>
            </a:r>
          </a:p>
        </p:txBody>
      </p:sp>
      <p:sp>
        <p:nvSpPr>
          <p:cNvPr id="4" name="Text Placeholder 3"/>
          <p:cNvSpPr>
            <a:spLocks noGrp="1"/>
          </p:cNvSpPr>
          <p:nvPr>
            <p:ph type="body" sz="quarter" idx="15"/>
            <p:custDataLst>
              <p:tags r:id="rId3"/>
            </p:custDataLst>
          </p:nvPr>
        </p:nvSpPr>
        <p:spPr/>
        <p:txBody>
          <a:bodyPr/>
          <a:lstStyle/>
          <a:p>
            <a:r>
              <a:rPr lang="en-GB" dirty="0" err="1"/>
              <a:t>Conceptos</a:t>
            </a:r>
            <a:r>
              <a:rPr lang="en-GB" dirty="0"/>
              <a:t> </a:t>
            </a:r>
            <a:r>
              <a:rPr lang="en-GB" dirty="0" err="1"/>
              <a:t>Generales</a:t>
            </a:r>
            <a:endParaRPr lang="en-GB" dirty="0"/>
          </a:p>
        </p:txBody>
      </p:sp>
      <p:sp>
        <p:nvSpPr>
          <p:cNvPr id="5" name="Text Placeholder 4"/>
          <p:cNvSpPr>
            <a:spLocks noGrp="1"/>
          </p:cNvSpPr>
          <p:nvPr>
            <p:ph type="body" sz="quarter" idx="16"/>
            <p:custDataLst>
              <p:tags r:id="rId4"/>
            </p:custDataLst>
          </p:nvPr>
        </p:nvSpPr>
        <p:spPr/>
        <p:txBody>
          <a:bodyPr/>
          <a:lstStyle/>
          <a:p>
            <a:r>
              <a:rPr lang="en-GB" dirty="0" err="1"/>
              <a:t>Noviembre</a:t>
            </a:r>
            <a:r>
              <a:rPr lang="en-GB" dirty="0"/>
              <a:t> 2017</a:t>
            </a:r>
          </a:p>
        </p:txBody>
      </p:sp>
      <p:sp>
        <p:nvSpPr>
          <p:cNvPr id="6" name="Footer Placeholder 5"/>
          <p:cNvSpPr>
            <a:spLocks noGrp="1"/>
          </p:cNvSpPr>
          <p:nvPr>
            <p:ph type="ftr" sz="quarter" idx="3"/>
          </p:nvPr>
        </p:nvSpPr>
        <p:spPr/>
        <p:txBody>
          <a:bodyPr/>
          <a:lstStyle/>
          <a:p>
            <a:r>
              <a:rPr lang="en-US"/>
              <a:t>© 2017 Willis Towers Watson. All rights reserved.</a:t>
            </a:r>
            <a:endParaRPr lang="en-GB" dirty="0"/>
          </a:p>
        </p:txBody>
      </p:sp>
      <p:pic>
        <p:nvPicPr>
          <p:cNvPr id="7" name="Imagen 6">
            <a:extLst>
              <a:ext uri="{FF2B5EF4-FFF2-40B4-BE49-F238E27FC236}">
                <a16:creationId xmlns:a16="http://schemas.microsoft.com/office/drawing/2014/main" id="{DBCC0108-C396-4BE4-A9D8-A962E40B7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5669" y="3688558"/>
            <a:ext cx="2779461" cy="2407442"/>
          </a:xfrm>
          <a:prstGeom prst="rect">
            <a:avLst/>
          </a:prstGeom>
        </p:spPr>
      </p:pic>
    </p:spTree>
    <p:custDataLst>
      <p:tags r:id="rId1"/>
    </p:custDataLst>
    <p:extLst>
      <p:ext uri="{BB962C8B-B14F-4D97-AF65-F5344CB8AC3E}">
        <p14:creationId xmlns:p14="http://schemas.microsoft.com/office/powerpoint/2010/main" val="388441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304203"/>
            <a:ext cx="1944216" cy="82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custDataLst>
              <p:tags r:id="rId1"/>
            </p:custDataLst>
          </p:nvPr>
        </p:nvSpPr>
        <p:spPr>
          <a:xfrm>
            <a:off x="395536" y="1421159"/>
            <a:ext cx="8280920" cy="3774641"/>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r>
              <a:rPr lang="es-ES" sz="1400" dirty="0"/>
              <a:t>Las Instituciones de Salud Previsional, llamadas comúnmente </a:t>
            </a:r>
            <a:r>
              <a:rPr lang="es-ES" sz="1400" dirty="0" err="1"/>
              <a:t>Isapres</a:t>
            </a:r>
            <a:r>
              <a:rPr lang="es-ES" sz="1400" dirty="0"/>
              <a:t>, fueron creadas en la década del '80 y tienen como principal objetivo ser seguro de salud con contratos individuales de duración indefinida. </a:t>
            </a:r>
          </a:p>
          <a:p>
            <a:pPr lvl="2" algn="just"/>
            <a:endParaRPr lang="es-ES" sz="1400" dirty="0"/>
          </a:p>
          <a:p>
            <a:pPr lvl="2" algn="just"/>
            <a:r>
              <a:rPr lang="es-ES" sz="1400" dirty="0"/>
              <a:t>Las personas que eligen este sistema obtienen coberturas de acuerdo al plan de salud contratado con un aporte mensual del </a:t>
            </a:r>
            <a:r>
              <a:rPr lang="es-ES" sz="1400" b="1" u="sng" dirty="0"/>
              <a:t>7% o uno superior</a:t>
            </a:r>
            <a:r>
              <a:rPr lang="es-ES" sz="1400" dirty="0"/>
              <a:t>, monto que es convenido voluntariamente entre las partes. </a:t>
            </a:r>
          </a:p>
          <a:p>
            <a:pPr lvl="2" algn="just"/>
            <a:endParaRPr lang="es-ES" sz="1400" dirty="0"/>
          </a:p>
          <a:p>
            <a:pPr lvl="2" algn="just"/>
            <a:r>
              <a:rPr lang="es-ES" sz="1400" dirty="0"/>
              <a:t>Existen dos tipos de </a:t>
            </a:r>
            <a:r>
              <a:rPr lang="es-ES" sz="1400" dirty="0" err="1"/>
              <a:t>Isapres</a:t>
            </a:r>
            <a:r>
              <a:rPr lang="es-ES" sz="1400" dirty="0"/>
              <a:t>: </a:t>
            </a:r>
          </a:p>
          <a:p>
            <a:pPr lvl="3" algn="just"/>
            <a:r>
              <a:rPr lang="es-ES" sz="1400" dirty="0"/>
              <a:t>Abiertas, con participación de más del 95% de los beneficiarios- que ofrecen planes de salud de manera pública; </a:t>
            </a:r>
          </a:p>
          <a:p>
            <a:pPr lvl="3" algn="just"/>
            <a:r>
              <a:rPr lang="es-ES" sz="1400" dirty="0"/>
              <a:t>Cerradas, que otorgan prestaciones a trabajadores de una empresa o institución determinada.</a:t>
            </a:r>
          </a:p>
          <a:p>
            <a:pPr marL="0" lvl="2" indent="0">
              <a:buFont typeface="Wingdings" pitchFamily="2" charset="2"/>
              <a:buNone/>
            </a:pPr>
            <a:endParaRPr lang="es-CL" dirty="0"/>
          </a:p>
        </p:txBody>
      </p:sp>
      <p:sp>
        <p:nvSpPr>
          <p:cNvPr id="8" name="5 Marcador de número de diapositiva"/>
          <p:cNvSpPr>
            <a:spLocks noGrp="1"/>
          </p:cNvSpPr>
          <p:nvPr>
            <p:ph type="sldNum" sz="quarter" idx="12"/>
          </p:nvPr>
        </p:nvSpPr>
        <p:spPr>
          <a:xfrm>
            <a:off x="8254800" y="6237312"/>
            <a:ext cx="504000" cy="273600"/>
          </a:xfrm>
        </p:spPr>
        <p:txBody>
          <a:bodyPr/>
          <a:lstStyle/>
          <a:p>
            <a:fld id="{830D4EF1-2FB9-4CDA-AD22-D945B346B2F0}" type="slidenum">
              <a:rPr lang="es-CL" smtClean="0"/>
              <a:pPr/>
              <a:t>10</a:t>
            </a:fld>
            <a:endParaRPr lang="es-CL" dirty="0"/>
          </a:p>
        </p:txBody>
      </p:sp>
      <p:sp>
        <p:nvSpPr>
          <p:cNvPr id="3" name="2 Título"/>
          <p:cNvSpPr>
            <a:spLocks noGrp="1"/>
          </p:cNvSpPr>
          <p:nvPr>
            <p:ph type="title"/>
          </p:nvPr>
        </p:nvSpPr>
        <p:spPr/>
        <p:txBody>
          <a:bodyPr/>
          <a:lstStyle/>
          <a:p>
            <a:r>
              <a:rPr lang="es-CL" dirty="0"/>
              <a:t>¿Qué es una </a:t>
            </a:r>
            <a:r>
              <a:rPr lang="es-CL" dirty="0" err="1"/>
              <a:t>Isapre</a:t>
            </a:r>
            <a:r>
              <a:rPr lang="es-CL" dirty="0"/>
              <a:t>?</a:t>
            </a:r>
          </a:p>
        </p:txBody>
      </p:sp>
      <p:sp>
        <p:nvSpPr>
          <p:cNvPr id="9" name="Marcador de pie de página 5"/>
          <p:cNvSpPr>
            <a:spLocks noGrp="1"/>
          </p:cNvSpPr>
          <p:nvPr>
            <p:ph type="ftr" sz="quarter" idx="4294967295"/>
          </p:nvPr>
        </p:nvSpPr>
        <p:spPr>
          <a:xfrm>
            <a:off x="448961" y="6490382"/>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10" name="Rectángulo 9"/>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err="1"/>
              <a:t>Isapres</a:t>
            </a:r>
            <a:endParaRPr lang="en-US" sz="1100" b="1" dirty="0"/>
          </a:p>
        </p:txBody>
      </p:sp>
    </p:spTree>
    <p:extLst>
      <p:ext uri="{BB962C8B-B14F-4D97-AF65-F5344CB8AC3E}">
        <p14:creationId xmlns:p14="http://schemas.microsoft.com/office/powerpoint/2010/main" val="2891858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Tipos de Contratos </a:t>
            </a:r>
            <a:r>
              <a:rPr lang="es-CL" dirty="0" err="1"/>
              <a:t>Isapres</a:t>
            </a:r>
            <a:endParaRPr lang="en-US" dirty="0"/>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11</a:t>
            </a:fld>
            <a:endParaRPr lang="en-US" dirty="0"/>
          </a:p>
        </p:txBody>
      </p:sp>
      <p:sp>
        <p:nvSpPr>
          <p:cNvPr id="6" name="Marcador de pie de página 5"/>
          <p:cNvSpPr>
            <a:spLocks noGrp="1"/>
          </p:cNvSpPr>
          <p:nvPr>
            <p:ph type="ftr" sz="quarter" idx="3"/>
          </p:nvPr>
        </p:nvSpPr>
        <p:spPr/>
        <p:txBody>
          <a:bodyPr/>
          <a:lstStyle/>
          <a:p>
            <a:r>
              <a:rPr lang="en-US"/>
              <a:t>© 2017 Willis Towers Watson. All rights reserved. Proprietary and Confidential. For Willis Towers Watson and Willis Towers Watson client use only.</a:t>
            </a:r>
            <a:endParaRPr lang="en-US" dirty="0"/>
          </a:p>
        </p:txBody>
      </p:sp>
      <p:sp>
        <p:nvSpPr>
          <p:cNvPr id="7" name="Rectangle 7"/>
          <p:cNvSpPr>
            <a:spLocks noChangeArrowheads="1"/>
          </p:cNvSpPr>
          <p:nvPr/>
        </p:nvSpPr>
        <p:spPr bwMode="auto">
          <a:xfrm>
            <a:off x="323528" y="3140968"/>
            <a:ext cx="1178429" cy="600672"/>
          </a:xfrm>
          <a:prstGeom prst="rect">
            <a:avLst/>
          </a:prstGeom>
          <a:solidFill>
            <a:srgbClr val="FF0000"/>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r>
              <a:rPr lang="es-CL" sz="1200" dirty="0">
                <a:solidFill>
                  <a:schemeClr val="bg1"/>
                </a:solidFill>
                <a:latin typeface="+mj-lt"/>
              </a:rPr>
              <a:t>Planes </a:t>
            </a:r>
            <a:r>
              <a:rPr lang="es-CL" sz="1200" dirty="0" err="1">
                <a:solidFill>
                  <a:schemeClr val="bg1"/>
                </a:solidFill>
                <a:latin typeface="+mj-lt"/>
              </a:rPr>
              <a:t>Isapre</a:t>
            </a:r>
            <a:endParaRPr lang="es-CL" sz="1200" dirty="0">
              <a:solidFill>
                <a:schemeClr val="bg1"/>
              </a:solidFill>
              <a:latin typeface="+mj-lt"/>
            </a:endParaRPr>
          </a:p>
        </p:txBody>
      </p:sp>
      <p:grpSp>
        <p:nvGrpSpPr>
          <p:cNvPr id="8" name="24 Grupo"/>
          <p:cNvGrpSpPr/>
          <p:nvPr/>
        </p:nvGrpSpPr>
        <p:grpSpPr>
          <a:xfrm rot="16200000">
            <a:off x="555250" y="3112929"/>
            <a:ext cx="2763162" cy="749300"/>
            <a:chOff x="685800" y="4697413"/>
            <a:chExt cx="1066800" cy="74930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grpSpPr>
        <p:sp>
          <p:nvSpPr>
            <p:cNvPr id="9" name="Line 14"/>
            <p:cNvSpPr>
              <a:spLocks noChangeShapeType="1"/>
            </p:cNvSpPr>
            <p:nvPr/>
          </p:nvSpPr>
          <p:spPr bwMode="auto">
            <a:xfrm>
              <a:off x="1752600" y="5002213"/>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10" name="Line 15"/>
            <p:cNvSpPr>
              <a:spLocks noChangeShapeType="1"/>
            </p:cNvSpPr>
            <p:nvPr/>
          </p:nvSpPr>
          <p:spPr bwMode="auto">
            <a:xfrm>
              <a:off x="692150" y="4995863"/>
              <a:ext cx="1054100" cy="1587"/>
            </a:xfrm>
            <a:prstGeom prst="line">
              <a:avLst/>
            </a:prstGeom>
            <a:ln>
              <a:solidFill>
                <a:srgbClr val="FF0000"/>
              </a:solid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11" name="Line 16"/>
            <p:cNvSpPr>
              <a:spLocks noChangeShapeType="1"/>
            </p:cNvSpPr>
            <p:nvPr/>
          </p:nvSpPr>
          <p:spPr bwMode="auto">
            <a:xfrm>
              <a:off x="1219200" y="4697413"/>
              <a:ext cx="0" cy="292100"/>
            </a:xfrm>
            <a:prstGeom prst="line">
              <a:avLst/>
            </a:prstGeom>
            <a:ln>
              <a:solidFill>
                <a:srgbClr val="FF0000"/>
              </a:solid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12" name="Line 28"/>
            <p:cNvSpPr>
              <a:spLocks noChangeShapeType="1"/>
            </p:cNvSpPr>
            <p:nvPr/>
          </p:nvSpPr>
          <p:spPr bwMode="auto">
            <a:xfrm>
              <a:off x="685800" y="5002213"/>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grpSp>
      <p:sp>
        <p:nvSpPr>
          <p:cNvPr id="13" name="Rectangle 31"/>
          <p:cNvSpPr>
            <a:spLocks noChangeArrowheads="1"/>
          </p:cNvSpPr>
          <p:nvPr/>
        </p:nvSpPr>
        <p:spPr bwMode="auto">
          <a:xfrm>
            <a:off x="2426277" y="1878500"/>
            <a:ext cx="1425643" cy="470380"/>
          </a:xfrm>
          <a:prstGeom prst="rect">
            <a:avLst/>
          </a:prstGeom>
          <a:solidFill>
            <a:srgbClr val="FFC000"/>
          </a:solidFill>
          <a:ln>
            <a:solidFill>
              <a:schemeClr val="bg2">
                <a:lumMod val="60000"/>
                <a:lumOff val="40000"/>
              </a:schemeClr>
            </a:solid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r>
              <a:rPr lang="es-CL" sz="1100" dirty="0">
                <a:solidFill>
                  <a:schemeClr val="dk1"/>
                </a:solidFill>
                <a:latin typeface="+mj-lt"/>
              </a:rPr>
              <a:t>Grupales</a:t>
            </a:r>
          </a:p>
        </p:txBody>
      </p:sp>
      <p:sp>
        <p:nvSpPr>
          <p:cNvPr id="14" name="Rectangle 31"/>
          <p:cNvSpPr>
            <a:spLocks noChangeArrowheads="1"/>
          </p:cNvSpPr>
          <p:nvPr/>
        </p:nvSpPr>
        <p:spPr bwMode="auto">
          <a:xfrm>
            <a:off x="2498286" y="4707056"/>
            <a:ext cx="1224136" cy="522144"/>
          </a:xfrm>
          <a:prstGeom prst="rect">
            <a:avLst/>
          </a:prstGeom>
          <a:solidFill>
            <a:schemeClr val="accent2">
              <a:lumMod val="60000"/>
              <a:lumOff val="40000"/>
            </a:schemeClr>
          </a:solidFill>
          <a:ln>
            <a:solidFill>
              <a:schemeClr val="bg2">
                <a:lumMod val="60000"/>
                <a:lumOff val="40000"/>
              </a:schemeClr>
            </a:solid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endParaRPr lang="es-CL" sz="1100" dirty="0">
              <a:solidFill>
                <a:schemeClr val="dk1"/>
              </a:solidFill>
              <a:latin typeface="+mj-lt"/>
            </a:endParaRPr>
          </a:p>
          <a:p>
            <a:pPr algn="ctr"/>
            <a:r>
              <a:rPr lang="es-CL" sz="1100" dirty="0">
                <a:solidFill>
                  <a:schemeClr val="dk1"/>
                </a:solidFill>
                <a:latin typeface="+mj-lt"/>
              </a:rPr>
              <a:t>Individuales</a:t>
            </a:r>
          </a:p>
          <a:p>
            <a:pPr algn="ctr"/>
            <a:endParaRPr lang="es-CL" sz="1400" b="1" dirty="0">
              <a:solidFill>
                <a:schemeClr val="dk1"/>
              </a:solidFill>
              <a:effectLst>
                <a:outerShdw blurRad="38100" dist="38100" dir="2700000" algn="tl">
                  <a:srgbClr val="C0C0C0"/>
                </a:outerShdw>
              </a:effectLst>
              <a:latin typeface="+mj-lt"/>
            </a:endParaRPr>
          </a:p>
        </p:txBody>
      </p:sp>
      <p:grpSp>
        <p:nvGrpSpPr>
          <p:cNvPr id="15" name="43 Grupo"/>
          <p:cNvGrpSpPr/>
          <p:nvPr/>
        </p:nvGrpSpPr>
        <p:grpSpPr>
          <a:xfrm rot="16200000">
            <a:off x="3326471" y="4602519"/>
            <a:ext cx="1656187" cy="749303"/>
            <a:chOff x="908205" y="4697413"/>
            <a:chExt cx="639420" cy="749303"/>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grpSpPr>
        <p:sp>
          <p:nvSpPr>
            <p:cNvPr id="16" name="Line 14"/>
            <p:cNvSpPr>
              <a:spLocks noChangeShapeType="1"/>
            </p:cNvSpPr>
            <p:nvPr/>
          </p:nvSpPr>
          <p:spPr bwMode="auto">
            <a:xfrm>
              <a:off x="1547624" y="5002216"/>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17" name="Line 15"/>
            <p:cNvSpPr>
              <a:spLocks noChangeShapeType="1"/>
            </p:cNvSpPr>
            <p:nvPr/>
          </p:nvSpPr>
          <p:spPr bwMode="auto">
            <a:xfrm flipV="1">
              <a:off x="908206" y="4989515"/>
              <a:ext cx="639419" cy="6348"/>
            </a:xfrm>
            <a:prstGeom prst="line">
              <a:avLst/>
            </a:prstGeom>
            <a:ln>
              <a:solidFill>
                <a:srgbClr val="FF0000"/>
              </a:solid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18" name="Line 16"/>
            <p:cNvSpPr>
              <a:spLocks noChangeShapeType="1"/>
            </p:cNvSpPr>
            <p:nvPr/>
          </p:nvSpPr>
          <p:spPr bwMode="auto">
            <a:xfrm>
              <a:off x="1219200" y="4697413"/>
              <a:ext cx="0" cy="292100"/>
            </a:xfrm>
            <a:prstGeom prst="line">
              <a:avLst/>
            </a:prstGeom>
            <a:ln>
              <a:solidFill>
                <a:srgbClr val="FF0000"/>
              </a:solid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19" name="Line 28"/>
            <p:cNvSpPr>
              <a:spLocks noChangeShapeType="1"/>
            </p:cNvSpPr>
            <p:nvPr/>
          </p:nvSpPr>
          <p:spPr bwMode="auto">
            <a:xfrm>
              <a:off x="908205" y="5002213"/>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grpSp>
      <p:sp>
        <p:nvSpPr>
          <p:cNvPr id="20" name="Rectangle 31"/>
          <p:cNvSpPr>
            <a:spLocks noChangeArrowheads="1"/>
          </p:cNvSpPr>
          <p:nvPr/>
        </p:nvSpPr>
        <p:spPr bwMode="auto">
          <a:xfrm>
            <a:off x="4658525" y="5544094"/>
            <a:ext cx="1425643" cy="477194"/>
          </a:xfrm>
          <a:prstGeom prst="rect">
            <a:avLst/>
          </a:prstGeom>
          <a:solidFill>
            <a:schemeClr val="accent2">
              <a:lumMod val="60000"/>
              <a:lumOff val="40000"/>
            </a:schemeClr>
          </a:solidFill>
          <a:ln>
            <a:solidFill>
              <a:schemeClr val="bg2">
                <a:lumMod val="60000"/>
                <a:lumOff val="40000"/>
              </a:schemeClr>
            </a:solid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endParaRPr lang="es-CL" sz="1100" dirty="0">
              <a:solidFill>
                <a:schemeClr val="dk1"/>
              </a:solidFill>
              <a:latin typeface="+mj-lt"/>
            </a:endParaRPr>
          </a:p>
          <a:p>
            <a:pPr algn="ctr"/>
            <a:r>
              <a:rPr lang="es-CL" sz="1100" dirty="0">
                <a:solidFill>
                  <a:schemeClr val="dk1"/>
                </a:solidFill>
                <a:latin typeface="+mj-lt"/>
              </a:rPr>
              <a:t>Libre Elección</a:t>
            </a:r>
          </a:p>
          <a:p>
            <a:pPr algn="ctr"/>
            <a:endParaRPr lang="es-CL" sz="1400" b="1" dirty="0">
              <a:solidFill>
                <a:schemeClr val="dk1"/>
              </a:solidFill>
              <a:effectLst>
                <a:outerShdw blurRad="38100" dist="38100" dir="2700000" algn="tl">
                  <a:srgbClr val="C0C0C0"/>
                </a:outerShdw>
              </a:effectLst>
              <a:latin typeface="+mj-lt"/>
            </a:endParaRPr>
          </a:p>
        </p:txBody>
      </p:sp>
      <p:sp>
        <p:nvSpPr>
          <p:cNvPr id="21" name="Rectangle 31"/>
          <p:cNvSpPr>
            <a:spLocks noChangeArrowheads="1"/>
          </p:cNvSpPr>
          <p:nvPr/>
        </p:nvSpPr>
        <p:spPr bwMode="auto">
          <a:xfrm>
            <a:off x="4658525" y="3894723"/>
            <a:ext cx="1425643" cy="470381"/>
          </a:xfrm>
          <a:prstGeom prst="rect">
            <a:avLst/>
          </a:prstGeom>
          <a:solidFill>
            <a:schemeClr val="accent2">
              <a:lumMod val="60000"/>
              <a:lumOff val="40000"/>
            </a:schemeClr>
          </a:solidFill>
          <a:ln>
            <a:solidFill>
              <a:schemeClr val="bg2">
                <a:lumMod val="60000"/>
                <a:lumOff val="40000"/>
              </a:schemeClr>
            </a:solid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endParaRPr lang="es-CL" sz="1100" dirty="0">
              <a:solidFill>
                <a:schemeClr val="dk1"/>
              </a:solidFill>
              <a:latin typeface="+mj-lt"/>
            </a:endParaRPr>
          </a:p>
          <a:p>
            <a:pPr algn="ctr"/>
            <a:r>
              <a:rPr lang="es-CL" sz="1100" dirty="0">
                <a:solidFill>
                  <a:schemeClr val="dk1"/>
                </a:solidFill>
                <a:latin typeface="+mj-lt"/>
              </a:rPr>
              <a:t>Prestadores</a:t>
            </a:r>
          </a:p>
          <a:p>
            <a:pPr algn="ctr"/>
            <a:r>
              <a:rPr lang="es-CL" sz="1100" dirty="0">
                <a:solidFill>
                  <a:schemeClr val="dk1"/>
                </a:solidFill>
                <a:latin typeface="+mj-lt"/>
              </a:rPr>
              <a:t> Preferentes</a:t>
            </a:r>
          </a:p>
          <a:p>
            <a:pPr algn="ctr"/>
            <a:endParaRPr lang="es-CL" sz="1400" b="1" dirty="0">
              <a:solidFill>
                <a:schemeClr val="dk1"/>
              </a:solidFill>
              <a:effectLst>
                <a:outerShdw blurRad="38100" dist="38100" dir="2700000" algn="tl">
                  <a:srgbClr val="C0C0C0"/>
                </a:outerShdw>
              </a:effectLst>
              <a:latin typeface="+mj-lt"/>
            </a:endParaRPr>
          </a:p>
        </p:txBody>
      </p:sp>
      <p:grpSp>
        <p:nvGrpSpPr>
          <p:cNvPr id="22" name="58 Grupo"/>
          <p:cNvGrpSpPr/>
          <p:nvPr/>
        </p:nvGrpSpPr>
        <p:grpSpPr>
          <a:xfrm rot="16200000">
            <a:off x="3513271" y="1722199"/>
            <a:ext cx="1656187" cy="749303"/>
            <a:chOff x="908205" y="4697413"/>
            <a:chExt cx="639420" cy="749303"/>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grpSpPr>
        <p:sp>
          <p:nvSpPr>
            <p:cNvPr id="23" name="Line 14"/>
            <p:cNvSpPr>
              <a:spLocks noChangeShapeType="1"/>
            </p:cNvSpPr>
            <p:nvPr/>
          </p:nvSpPr>
          <p:spPr bwMode="auto">
            <a:xfrm>
              <a:off x="1547624" y="5002216"/>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24" name="Line 15"/>
            <p:cNvSpPr>
              <a:spLocks noChangeShapeType="1"/>
            </p:cNvSpPr>
            <p:nvPr/>
          </p:nvSpPr>
          <p:spPr bwMode="auto">
            <a:xfrm flipV="1">
              <a:off x="908206" y="4989515"/>
              <a:ext cx="639419" cy="6348"/>
            </a:xfrm>
            <a:prstGeom prst="line">
              <a:avLst/>
            </a:prstGeom>
            <a:ln>
              <a:solidFill>
                <a:srgbClr val="FF0000"/>
              </a:solid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25" name="Line 16"/>
            <p:cNvSpPr>
              <a:spLocks noChangeShapeType="1"/>
            </p:cNvSpPr>
            <p:nvPr/>
          </p:nvSpPr>
          <p:spPr bwMode="auto">
            <a:xfrm>
              <a:off x="1219200" y="4697413"/>
              <a:ext cx="0" cy="292100"/>
            </a:xfrm>
            <a:prstGeom prst="line">
              <a:avLst/>
            </a:prstGeom>
            <a:ln>
              <a:solidFill>
                <a:srgbClr val="FF0000"/>
              </a:solid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26" name="Line 28"/>
            <p:cNvSpPr>
              <a:spLocks noChangeShapeType="1"/>
            </p:cNvSpPr>
            <p:nvPr/>
          </p:nvSpPr>
          <p:spPr bwMode="auto">
            <a:xfrm>
              <a:off x="908205" y="5002213"/>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grpSp>
      <p:sp>
        <p:nvSpPr>
          <p:cNvPr id="27" name="Rectangle 31"/>
          <p:cNvSpPr>
            <a:spLocks noChangeArrowheads="1"/>
          </p:cNvSpPr>
          <p:nvPr/>
        </p:nvSpPr>
        <p:spPr bwMode="auto">
          <a:xfrm>
            <a:off x="4810925" y="980728"/>
            <a:ext cx="1425643" cy="470381"/>
          </a:xfrm>
          <a:prstGeom prst="rect">
            <a:avLst/>
          </a:prstGeom>
          <a:solidFill>
            <a:schemeClr val="accent1"/>
          </a:solidFill>
          <a:ln>
            <a:solidFill>
              <a:schemeClr val="bg2">
                <a:lumMod val="60000"/>
                <a:lumOff val="40000"/>
              </a:schemeClr>
            </a:solid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r>
              <a:rPr lang="es-CL" sz="1100" dirty="0">
                <a:solidFill>
                  <a:schemeClr val="bg1"/>
                </a:solidFill>
                <a:latin typeface="+mj-lt"/>
              </a:rPr>
              <a:t>Conyugales</a:t>
            </a:r>
          </a:p>
        </p:txBody>
      </p:sp>
      <p:sp>
        <p:nvSpPr>
          <p:cNvPr id="28" name="Rectangle 31"/>
          <p:cNvSpPr>
            <a:spLocks noChangeArrowheads="1"/>
          </p:cNvSpPr>
          <p:nvPr/>
        </p:nvSpPr>
        <p:spPr bwMode="auto">
          <a:xfrm>
            <a:off x="4788024" y="2670587"/>
            <a:ext cx="1425643" cy="470381"/>
          </a:xfrm>
          <a:prstGeom prst="rect">
            <a:avLst/>
          </a:prstGeom>
          <a:solidFill>
            <a:srgbClr val="92D050"/>
          </a:solidFill>
          <a:ln>
            <a:solidFill>
              <a:schemeClr val="accent1"/>
            </a:solid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r>
              <a:rPr lang="es-CL" sz="1100" dirty="0">
                <a:solidFill>
                  <a:schemeClr val="dk1"/>
                </a:solidFill>
                <a:latin typeface="+mj-lt"/>
              </a:rPr>
              <a:t>Colectivos</a:t>
            </a:r>
          </a:p>
        </p:txBody>
      </p:sp>
      <p:grpSp>
        <p:nvGrpSpPr>
          <p:cNvPr id="29" name="69 Grupo"/>
          <p:cNvGrpSpPr/>
          <p:nvPr/>
        </p:nvGrpSpPr>
        <p:grpSpPr>
          <a:xfrm rot="16200000">
            <a:off x="5846750" y="2514287"/>
            <a:ext cx="1656187" cy="749303"/>
            <a:chOff x="908205" y="4697413"/>
            <a:chExt cx="639420" cy="749303"/>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grpSpPr>
        <p:sp>
          <p:nvSpPr>
            <p:cNvPr id="30" name="Line 14"/>
            <p:cNvSpPr>
              <a:spLocks noChangeShapeType="1"/>
            </p:cNvSpPr>
            <p:nvPr/>
          </p:nvSpPr>
          <p:spPr bwMode="auto">
            <a:xfrm>
              <a:off x="1547624" y="5002216"/>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31" name="Line 15"/>
            <p:cNvSpPr>
              <a:spLocks noChangeShapeType="1"/>
            </p:cNvSpPr>
            <p:nvPr/>
          </p:nvSpPr>
          <p:spPr bwMode="auto">
            <a:xfrm flipV="1">
              <a:off x="908206" y="4989515"/>
              <a:ext cx="639419" cy="6348"/>
            </a:xfrm>
            <a:prstGeom prst="line">
              <a:avLst/>
            </a:prstGeom>
            <a:ln>
              <a:solidFill>
                <a:srgbClr val="FF0000"/>
              </a:solid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32" name="Line 16"/>
            <p:cNvSpPr>
              <a:spLocks noChangeShapeType="1"/>
            </p:cNvSpPr>
            <p:nvPr/>
          </p:nvSpPr>
          <p:spPr bwMode="auto">
            <a:xfrm>
              <a:off x="1219200" y="4697413"/>
              <a:ext cx="0" cy="292100"/>
            </a:xfrm>
            <a:prstGeom prst="line">
              <a:avLst/>
            </a:prstGeom>
            <a:ln>
              <a:solidFill>
                <a:srgbClr val="FF0000"/>
              </a:solid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33" name="Line 28"/>
            <p:cNvSpPr>
              <a:spLocks noChangeShapeType="1"/>
            </p:cNvSpPr>
            <p:nvPr/>
          </p:nvSpPr>
          <p:spPr bwMode="auto">
            <a:xfrm>
              <a:off x="908205" y="5002213"/>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grpSp>
      <p:sp>
        <p:nvSpPr>
          <p:cNvPr id="34" name="Rectangle 31"/>
          <p:cNvSpPr>
            <a:spLocks noChangeArrowheads="1"/>
          </p:cNvSpPr>
          <p:nvPr/>
        </p:nvSpPr>
        <p:spPr bwMode="auto">
          <a:xfrm>
            <a:off x="7178804" y="3455862"/>
            <a:ext cx="1425643" cy="477194"/>
          </a:xfrm>
          <a:prstGeom prst="rect">
            <a:avLst/>
          </a:prstGeom>
          <a:solidFill>
            <a:srgbClr val="92D050"/>
          </a:solidFill>
          <a:ln>
            <a:solidFill>
              <a:schemeClr val="bg2">
                <a:lumMod val="60000"/>
                <a:lumOff val="40000"/>
              </a:schemeClr>
            </a:solid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endParaRPr lang="es-CL" sz="1100" dirty="0">
              <a:solidFill>
                <a:schemeClr val="dk1"/>
              </a:solidFill>
              <a:latin typeface="+mj-lt"/>
            </a:endParaRPr>
          </a:p>
          <a:p>
            <a:pPr algn="ctr"/>
            <a:r>
              <a:rPr lang="es-CL" sz="1100" dirty="0">
                <a:solidFill>
                  <a:schemeClr val="dk1"/>
                </a:solidFill>
                <a:latin typeface="+mj-lt"/>
              </a:rPr>
              <a:t>Libre Elección</a:t>
            </a:r>
          </a:p>
          <a:p>
            <a:pPr algn="ctr"/>
            <a:endParaRPr lang="es-CL" sz="1400" b="1" dirty="0">
              <a:solidFill>
                <a:schemeClr val="dk1"/>
              </a:solidFill>
              <a:effectLst>
                <a:outerShdw blurRad="38100" dist="38100" dir="2700000" algn="tl">
                  <a:srgbClr val="C0C0C0"/>
                </a:outerShdw>
              </a:effectLst>
              <a:latin typeface="+mj-lt"/>
            </a:endParaRPr>
          </a:p>
        </p:txBody>
      </p:sp>
      <p:sp>
        <p:nvSpPr>
          <p:cNvPr id="35" name="Rectangle 31"/>
          <p:cNvSpPr>
            <a:spLocks noChangeArrowheads="1"/>
          </p:cNvSpPr>
          <p:nvPr/>
        </p:nvSpPr>
        <p:spPr bwMode="auto">
          <a:xfrm>
            <a:off x="7178804" y="1806491"/>
            <a:ext cx="1425643" cy="470381"/>
          </a:xfrm>
          <a:prstGeom prst="rect">
            <a:avLst/>
          </a:prstGeom>
          <a:solidFill>
            <a:srgbClr val="92D050"/>
          </a:solidFill>
          <a:ln>
            <a:solidFill>
              <a:schemeClr val="bg2">
                <a:lumMod val="60000"/>
                <a:lumOff val="40000"/>
              </a:schemeClr>
            </a:solid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endParaRPr lang="es-CL" sz="1100" dirty="0">
              <a:solidFill>
                <a:schemeClr val="dk1"/>
              </a:solidFill>
              <a:latin typeface="+mj-lt"/>
            </a:endParaRPr>
          </a:p>
          <a:p>
            <a:pPr algn="ctr"/>
            <a:r>
              <a:rPr lang="es-CL" sz="1100" dirty="0">
                <a:solidFill>
                  <a:schemeClr val="dk1"/>
                </a:solidFill>
                <a:latin typeface="+mj-lt"/>
              </a:rPr>
              <a:t>Prestadores</a:t>
            </a:r>
          </a:p>
          <a:p>
            <a:pPr algn="ctr"/>
            <a:r>
              <a:rPr lang="es-CL" sz="1100" dirty="0">
                <a:solidFill>
                  <a:schemeClr val="dk1"/>
                </a:solidFill>
                <a:latin typeface="+mj-lt"/>
              </a:rPr>
              <a:t> Preferentes</a:t>
            </a:r>
          </a:p>
          <a:p>
            <a:pPr algn="ctr"/>
            <a:endParaRPr lang="es-CL" sz="1400" b="1" dirty="0">
              <a:solidFill>
                <a:schemeClr val="dk1"/>
              </a:solidFill>
              <a:effectLst>
                <a:outerShdw blurRad="38100" dist="38100" dir="2700000" algn="tl">
                  <a:srgbClr val="C0C0C0"/>
                </a:outerShdw>
              </a:effectLst>
              <a:latin typeface="+mj-lt"/>
            </a:endParaRPr>
          </a:p>
        </p:txBody>
      </p:sp>
      <p:sp>
        <p:nvSpPr>
          <p:cNvPr id="40" name="Rectángulo 39"/>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Tipos de Contratos </a:t>
            </a:r>
            <a:r>
              <a:rPr lang="es-CL" sz="1100" b="1" dirty="0" err="1"/>
              <a:t>Isapre</a:t>
            </a:r>
            <a:endParaRPr lang="en-US" sz="1100" b="1" dirty="0"/>
          </a:p>
        </p:txBody>
      </p:sp>
      <p:sp>
        <p:nvSpPr>
          <p:cNvPr id="3" name="CuadroTexto 2"/>
          <p:cNvSpPr txBox="1"/>
          <p:nvPr/>
        </p:nvSpPr>
        <p:spPr>
          <a:xfrm>
            <a:off x="6674457" y="2297364"/>
            <a:ext cx="2379391" cy="769441"/>
          </a:xfrm>
          <a:prstGeom prst="rect">
            <a:avLst/>
          </a:prstGeom>
          <a:noFill/>
        </p:spPr>
        <p:txBody>
          <a:bodyPr wrap="square" rtlCol="0">
            <a:spAutoFit/>
          </a:bodyPr>
          <a:lstStyle/>
          <a:p>
            <a:pPr algn="ctr"/>
            <a:r>
              <a:rPr lang="es-CL" sz="1100" dirty="0"/>
              <a:t>Mejores coberturas para ciertas Clínicas</a:t>
            </a:r>
          </a:p>
          <a:p>
            <a:pPr algn="ctr"/>
            <a:r>
              <a:rPr lang="es-CL" sz="1100" dirty="0"/>
              <a:t>(Ej. Clínica Dávila, Alemana, Las Condes, Santa María, etc.)</a:t>
            </a:r>
            <a:endParaRPr lang="en-US" sz="1100" dirty="0"/>
          </a:p>
        </p:txBody>
      </p:sp>
    </p:spTree>
    <p:extLst>
      <p:ext uri="{BB962C8B-B14F-4D97-AF65-F5344CB8AC3E}">
        <p14:creationId xmlns:p14="http://schemas.microsoft.com/office/powerpoint/2010/main" val="282751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Ventajas y Desventajas de Modelo de </a:t>
            </a:r>
            <a:r>
              <a:rPr lang="es-CL" dirty="0" err="1"/>
              <a:t>Isapre</a:t>
            </a:r>
            <a:r>
              <a:rPr lang="es-CL" dirty="0"/>
              <a:t> Colectivo</a:t>
            </a:r>
            <a:endParaRPr lang="en-US" dirty="0"/>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12</a:t>
            </a:fld>
            <a:endParaRPr lang="en-US" dirty="0"/>
          </a:p>
        </p:txBody>
      </p:sp>
      <p:sp>
        <p:nvSpPr>
          <p:cNvPr id="6" name="Marcador de pie de página 5"/>
          <p:cNvSpPr>
            <a:spLocks noGrp="1"/>
          </p:cNvSpPr>
          <p:nvPr>
            <p:ph type="ftr" sz="quarter" idx="3"/>
          </p:nvPr>
        </p:nvSpPr>
        <p:spPr/>
        <p:txBody>
          <a:bodyPr/>
          <a:lstStyle/>
          <a:p>
            <a:r>
              <a:rPr lang="en-US"/>
              <a:t>© 2017 Willis Towers Watson. All rights reserved. Proprietary and Confidential. For Willis Towers Watson and Willis Towers Watson client use only.</a:t>
            </a:r>
            <a:endParaRPr lang="en-US" dirty="0"/>
          </a:p>
        </p:txBody>
      </p:sp>
      <p:sp>
        <p:nvSpPr>
          <p:cNvPr id="7" name="Rectángulo 6"/>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900" b="1" dirty="0"/>
              <a:t>Ventajas y Desventajas Plan Colectivo</a:t>
            </a:r>
            <a:endParaRPr lang="en-US" sz="900" b="1" dirty="0"/>
          </a:p>
        </p:txBody>
      </p:sp>
      <p:sp>
        <p:nvSpPr>
          <p:cNvPr id="8" name="CuadroTexto 7"/>
          <p:cNvSpPr txBox="1"/>
          <p:nvPr/>
        </p:nvSpPr>
        <p:spPr>
          <a:xfrm>
            <a:off x="457199" y="1303369"/>
            <a:ext cx="8332574" cy="4016484"/>
          </a:xfrm>
          <a:prstGeom prst="rect">
            <a:avLst/>
          </a:prstGeom>
          <a:noFill/>
        </p:spPr>
        <p:txBody>
          <a:bodyPr wrap="square" rtlCol="0">
            <a:spAutoFit/>
          </a:bodyPr>
          <a:lstStyle/>
          <a:p>
            <a:pPr algn="just"/>
            <a:r>
              <a:rPr lang="es-CL" sz="1400" b="1" u="sng" dirty="0"/>
              <a:t>Ventajas</a:t>
            </a:r>
            <a:r>
              <a:rPr lang="es-CL" sz="1400" dirty="0"/>
              <a:t>:</a:t>
            </a:r>
          </a:p>
          <a:p>
            <a:pPr algn="just"/>
            <a:endParaRPr lang="es-CL" sz="1400" dirty="0"/>
          </a:p>
          <a:p>
            <a:pPr marL="285750" indent="-285750" algn="just">
              <a:buFont typeface="Arial" panose="020B0604020202020204" pitchFamily="34" charset="0"/>
              <a:buChar char="•"/>
            </a:pPr>
            <a:r>
              <a:rPr lang="es-CL" sz="1400" dirty="0"/>
              <a:t>Opción a mejor cobertura que Plan Individual a menor costo.</a:t>
            </a:r>
          </a:p>
          <a:p>
            <a:pPr marL="285750" indent="-285750" algn="just">
              <a:buFont typeface="Arial" panose="020B0604020202020204" pitchFamily="34" charset="0"/>
              <a:buChar char="•"/>
            </a:pPr>
            <a:r>
              <a:rPr lang="es-CL" sz="1400" dirty="0"/>
              <a:t>Subsidio de trabajadores de mayor renta a los de menor renta, dado que estos últimos pueden optar a mejores planes (Estructura Solidaria).</a:t>
            </a:r>
          </a:p>
          <a:p>
            <a:pPr marL="285750" indent="-285750" algn="just">
              <a:buFont typeface="Arial" panose="020B0604020202020204" pitchFamily="34" charset="0"/>
              <a:buChar char="•"/>
            </a:pPr>
            <a:r>
              <a:rPr lang="es-CL" sz="1400" dirty="0"/>
              <a:t>Conseguir beneficios adicionales (Convenios), por el hecho de pertenecer a un grupo.</a:t>
            </a:r>
          </a:p>
          <a:p>
            <a:pPr algn="just"/>
            <a:endParaRPr lang="es-CL" sz="1400" dirty="0"/>
          </a:p>
          <a:p>
            <a:pPr algn="just"/>
            <a:endParaRPr lang="es-CL" sz="1400" dirty="0"/>
          </a:p>
          <a:p>
            <a:pPr algn="just"/>
            <a:r>
              <a:rPr lang="es-CL" sz="1400" b="1" u="sng" dirty="0"/>
              <a:t>Desventajas:</a:t>
            </a:r>
          </a:p>
          <a:p>
            <a:pPr algn="just"/>
            <a:endParaRPr lang="es-CL" sz="1400" b="1" u="sng" dirty="0"/>
          </a:p>
          <a:p>
            <a:pPr marL="171450" indent="-171450" algn="just">
              <a:buFont typeface="Arial" panose="020B0604020202020204" pitchFamily="34" charset="0"/>
              <a:buChar char="•"/>
            </a:pPr>
            <a:r>
              <a:rPr lang="es-CL" sz="1400" dirty="0"/>
              <a:t>Cuando el plan es solidario, existe renuncia de excedentes (Por efecto de la estructura solidaria del beneficio).</a:t>
            </a:r>
          </a:p>
          <a:p>
            <a:pPr marL="171450" indent="-171450" algn="just">
              <a:buFont typeface="Arial" panose="020B0604020202020204" pitchFamily="34" charset="0"/>
              <a:buChar char="•"/>
            </a:pPr>
            <a:r>
              <a:rPr lang="es-CL" sz="1400" dirty="0"/>
              <a:t>Cuando el afiliado sale del convenio Colectivo, debe ser evaluada su condición de salud y la de su grupo familiar dependiente para ver las posibilidades de cambio de planes o costos asociados a mantener un plan homologo.</a:t>
            </a:r>
          </a:p>
          <a:p>
            <a:pPr marL="171450" indent="-171450">
              <a:buFont typeface="Arial" panose="020B0604020202020204" pitchFamily="34" charset="0"/>
              <a:buChar char="•"/>
            </a:pPr>
            <a:endParaRPr lang="es-CL" sz="1200" dirty="0"/>
          </a:p>
          <a:p>
            <a:pPr marL="285750" indent="-285750">
              <a:buFont typeface="Arial" panose="020B0604020202020204" pitchFamily="34" charset="0"/>
              <a:buChar char="•"/>
            </a:pPr>
            <a:endParaRPr lang="es-CL" sz="1100" dirty="0"/>
          </a:p>
          <a:p>
            <a:pPr marL="285750" indent="-285750">
              <a:buFont typeface="Arial" panose="020B0604020202020204" pitchFamily="34" charset="0"/>
              <a:buChar char="•"/>
            </a:pPr>
            <a:endParaRPr lang="es-CL" sz="1100" dirty="0"/>
          </a:p>
          <a:p>
            <a:pPr marL="285750" indent="-285750">
              <a:buFont typeface="Arial" panose="020B0604020202020204" pitchFamily="34" charset="0"/>
              <a:buChar char="•"/>
            </a:pPr>
            <a:endParaRPr lang="en-US" sz="1100" dirty="0"/>
          </a:p>
        </p:txBody>
      </p:sp>
    </p:spTree>
    <p:extLst>
      <p:ext uri="{BB962C8B-B14F-4D97-AF65-F5344CB8AC3E}">
        <p14:creationId xmlns:p14="http://schemas.microsoft.com/office/powerpoint/2010/main" val="246012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¿Cuál es el costo de un Plan </a:t>
            </a:r>
            <a:r>
              <a:rPr lang="es-CL" dirty="0" err="1"/>
              <a:t>Isapre</a:t>
            </a:r>
            <a:r>
              <a:rPr lang="es-CL" dirty="0"/>
              <a:t>?</a:t>
            </a:r>
            <a:endParaRPr lang="en-US" dirty="0"/>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13</a:t>
            </a:fld>
            <a:endParaRPr lang="en-US" dirty="0"/>
          </a:p>
        </p:txBody>
      </p:sp>
      <p:sp>
        <p:nvSpPr>
          <p:cNvPr id="6" name="Marcador de pie de página 5"/>
          <p:cNvSpPr>
            <a:spLocks noGrp="1"/>
          </p:cNvSpPr>
          <p:nvPr>
            <p:ph type="ftr" sz="quarter" idx="3"/>
          </p:nvPr>
        </p:nvSpPr>
        <p:spPr/>
        <p:txBody>
          <a:bodyPr/>
          <a:lstStyle/>
          <a:p>
            <a:r>
              <a:rPr lang="en-US"/>
              <a:t>© 2017 Willis Towers Watson. All rights reserved. Proprietary and Confidential. For Willis Towers Watson and Willis Towers Watson client use only.</a:t>
            </a:r>
            <a:endParaRPr lang="en-US" dirty="0"/>
          </a:p>
        </p:txBody>
      </p:sp>
      <p:sp>
        <p:nvSpPr>
          <p:cNvPr id="7" name="Content Placeholder 2"/>
          <p:cNvSpPr txBox="1">
            <a:spLocks/>
          </p:cNvSpPr>
          <p:nvPr>
            <p:custDataLst>
              <p:tags r:id="rId1"/>
            </p:custDataLst>
          </p:nvPr>
        </p:nvSpPr>
        <p:spPr>
          <a:xfrm>
            <a:off x="395536" y="1019491"/>
            <a:ext cx="8280920" cy="4824536"/>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r>
              <a:rPr lang="es-ES" sz="1200" dirty="0">
                <a:latin typeface="+mj-lt"/>
              </a:rPr>
              <a:t>Cuando se evalúa el costo de un plan </a:t>
            </a:r>
            <a:r>
              <a:rPr lang="es-ES" sz="1200" dirty="0" err="1">
                <a:latin typeface="+mj-lt"/>
              </a:rPr>
              <a:t>Isapre</a:t>
            </a:r>
            <a:r>
              <a:rPr lang="es-ES" sz="1200" dirty="0">
                <a:latin typeface="+mj-lt"/>
              </a:rPr>
              <a:t> por Trabajador y su grupo familiar, el costo final depende de varios factores asociados al genero, edad y cobertura deseada.</a:t>
            </a:r>
          </a:p>
          <a:p>
            <a:pPr lvl="2" algn="just"/>
            <a:endParaRPr lang="es-ES" sz="1200" dirty="0">
              <a:latin typeface="+mj-lt"/>
            </a:endParaRPr>
          </a:p>
          <a:p>
            <a:pPr lvl="2" algn="just"/>
            <a:r>
              <a:rPr lang="es-ES" sz="1200" dirty="0">
                <a:latin typeface="+mj-lt"/>
              </a:rPr>
              <a:t>Para Planes Colectivos, dado que se negocia un grupo mayor de afiliados, pueden definirse planes asociados al 7% de cotización legal, mientras que para planes individuales todos los planes se definen en valor UF. Por lo tanto si un afiliado deseada un plan sujeto a su 7% de cotización, la </a:t>
            </a:r>
            <a:r>
              <a:rPr lang="es-ES" sz="1200" dirty="0" err="1">
                <a:latin typeface="+mj-lt"/>
              </a:rPr>
              <a:t>Isapre</a:t>
            </a:r>
            <a:r>
              <a:rPr lang="es-ES" sz="1200" dirty="0">
                <a:latin typeface="+mj-lt"/>
              </a:rPr>
              <a:t> ofrece planes en UF acorde a la renta imponible y la condición de factores de riesgo de su familiar dependiente.</a:t>
            </a:r>
          </a:p>
          <a:p>
            <a:pPr lvl="2" algn="just"/>
            <a:endParaRPr lang="es-ES" sz="1200" dirty="0">
              <a:latin typeface="+mj-lt"/>
            </a:endParaRPr>
          </a:p>
          <a:p>
            <a:pPr lvl="2" algn="just"/>
            <a:r>
              <a:rPr lang="es-ES" sz="1200" dirty="0">
                <a:latin typeface="+mj-lt"/>
              </a:rPr>
              <a:t>Es por esto que el costo del plan </a:t>
            </a:r>
            <a:r>
              <a:rPr lang="es-ES" sz="1200" dirty="0" err="1">
                <a:latin typeface="+mj-lt"/>
              </a:rPr>
              <a:t>Isapre</a:t>
            </a:r>
            <a:r>
              <a:rPr lang="es-ES" sz="1200" dirty="0">
                <a:latin typeface="+mj-lt"/>
              </a:rPr>
              <a:t> esta en función de:</a:t>
            </a:r>
          </a:p>
          <a:p>
            <a:pPr marL="0" lvl="2" indent="0" algn="just">
              <a:buNone/>
            </a:pPr>
            <a:endParaRPr lang="es-ES" sz="1200" dirty="0">
              <a:latin typeface="+mj-lt"/>
            </a:endParaRPr>
          </a:p>
          <a:p>
            <a:pPr marL="0" lvl="2" indent="0" algn="just">
              <a:buNone/>
            </a:pPr>
            <a:endParaRPr lang="es-ES" sz="1200" dirty="0">
              <a:latin typeface="+mj-lt"/>
            </a:endParaRPr>
          </a:p>
          <a:p>
            <a:pPr marL="0" lvl="2" indent="0" algn="ctr">
              <a:buNone/>
            </a:pPr>
            <a:r>
              <a:rPr lang="es-ES" sz="1800" b="1" dirty="0">
                <a:solidFill>
                  <a:schemeClr val="accent1"/>
                </a:solidFill>
                <a:latin typeface="+mj-lt"/>
              </a:rPr>
              <a:t>CPI = (CFPI x FR) + (GES.CAEC x </a:t>
            </a:r>
            <a:r>
              <a:rPr lang="es-ES" sz="1800" b="1" dirty="0" err="1">
                <a:solidFill>
                  <a:schemeClr val="accent1"/>
                </a:solidFill>
                <a:latin typeface="+mj-lt"/>
              </a:rPr>
              <a:t>N°Ben</a:t>
            </a:r>
            <a:r>
              <a:rPr lang="es-ES" sz="1800" b="1" dirty="0">
                <a:solidFill>
                  <a:schemeClr val="accent1"/>
                </a:solidFill>
                <a:latin typeface="+mj-lt"/>
              </a:rPr>
              <a:t>.)</a:t>
            </a:r>
          </a:p>
          <a:p>
            <a:pPr marL="0" lvl="2" indent="0" algn="just">
              <a:buNone/>
            </a:pPr>
            <a:endParaRPr lang="es-ES" sz="1200" dirty="0">
              <a:latin typeface="+mj-lt"/>
            </a:endParaRPr>
          </a:p>
          <a:p>
            <a:pPr marL="0" lvl="2" indent="0" algn="just">
              <a:buNone/>
            </a:pPr>
            <a:endParaRPr lang="es-ES" sz="1200" dirty="0">
              <a:latin typeface="+mj-lt"/>
            </a:endParaRPr>
          </a:p>
          <a:p>
            <a:pPr lvl="3" algn="just">
              <a:lnSpc>
                <a:spcPct val="140000"/>
              </a:lnSpc>
              <a:buFont typeface="Wingdings"/>
              <a:buChar char=""/>
            </a:pPr>
            <a:r>
              <a:rPr lang="es-ES" sz="1200" dirty="0">
                <a:latin typeface="+mj-lt"/>
              </a:rPr>
              <a:t>CPI: Costo Final Plan </a:t>
            </a:r>
            <a:r>
              <a:rPr lang="es-ES" sz="1200" dirty="0" err="1">
                <a:latin typeface="+mj-lt"/>
              </a:rPr>
              <a:t>Isapre</a:t>
            </a:r>
            <a:r>
              <a:rPr lang="es-ES" sz="1200" dirty="0">
                <a:latin typeface="+mj-lt"/>
              </a:rPr>
              <a:t>.</a:t>
            </a:r>
          </a:p>
          <a:p>
            <a:pPr lvl="3" algn="just">
              <a:lnSpc>
                <a:spcPct val="140000"/>
              </a:lnSpc>
              <a:buFont typeface="Wingdings"/>
              <a:buChar char=""/>
            </a:pPr>
            <a:r>
              <a:rPr lang="es-ES" sz="1200" dirty="0">
                <a:latin typeface="+mj-lt"/>
              </a:rPr>
              <a:t>CFPI: Costo Fijo Plan </a:t>
            </a:r>
            <a:r>
              <a:rPr lang="es-ES" sz="1200" dirty="0" err="1">
                <a:latin typeface="+mj-lt"/>
              </a:rPr>
              <a:t>Isapre</a:t>
            </a:r>
            <a:r>
              <a:rPr lang="es-ES" sz="1200" dirty="0">
                <a:latin typeface="+mj-lt"/>
              </a:rPr>
              <a:t>, determinado por la </a:t>
            </a:r>
            <a:r>
              <a:rPr lang="es-ES" sz="1200" dirty="0" err="1">
                <a:latin typeface="+mj-lt"/>
              </a:rPr>
              <a:t>Isapre</a:t>
            </a:r>
            <a:r>
              <a:rPr lang="es-ES" sz="1200" dirty="0">
                <a:latin typeface="+mj-lt"/>
              </a:rPr>
              <a:t> y regulados por la Superintendencia de Salud.</a:t>
            </a:r>
          </a:p>
          <a:p>
            <a:pPr lvl="3" algn="just">
              <a:lnSpc>
                <a:spcPct val="140000"/>
              </a:lnSpc>
              <a:buFont typeface="Wingdings"/>
              <a:buChar char=""/>
            </a:pPr>
            <a:r>
              <a:rPr lang="es-ES" sz="1200" dirty="0">
                <a:latin typeface="+mj-lt"/>
              </a:rPr>
              <a:t>FR: Factor de Riesgo. Dependerá de la Isapre, N° de Beneficiarios, la edad y el sexo de cada uno. (Según tabla de factores)</a:t>
            </a:r>
          </a:p>
          <a:p>
            <a:pPr lvl="3" algn="just">
              <a:lnSpc>
                <a:spcPct val="140000"/>
              </a:lnSpc>
              <a:buFont typeface="Wingdings"/>
              <a:buChar char=""/>
            </a:pPr>
            <a:r>
              <a:rPr lang="es-ES" sz="1200" dirty="0">
                <a:latin typeface="+mj-lt"/>
              </a:rPr>
              <a:t>GES.CAEC = Costo por beneficios GES-CAEC. Determinado por cada </a:t>
            </a:r>
            <a:r>
              <a:rPr lang="es-ES" sz="1200" dirty="0" err="1">
                <a:latin typeface="+mj-lt"/>
              </a:rPr>
              <a:t>Isapre</a:t>
            </a:r>
            <a:r>
              <a:rPr lang="es-ES" sz="1200" dirty="0">
                <a:latin typeface="+mj-lt"/>
              </a:rPr>
              <a:t>. Se renuevan cada 3 años</a:t>
            </a:r>
          </a:p>
          <a:p>
            <a:pPr lvl="3" algn="just">
              <a:lnSpc>
                <a:spcPct val="140000"/>
              </a:lnSpc>
              <a:buFont typeface="Wingdings"/>
              <a:buChar char=""/>
            </a:pPr>
            <a:r>
              <a:rPr lang="es-ES" sz="1200" dirty="0" err="1">
                <a:latin typeface="+mj-lt"/>
              </a:rPr>
              <a:t>N°Ben</a:t>
            </a:r>
            <a:r>
              <a:rPr lang="es-ES" sz="1200" dirty="0">
                <a:latin typeface="+mj-lt"/>
              </a:rPr>
              <a:t>: Números de Beneficiarios por plan.</a:t>
            </a:r>
          </a:p>
          <a:p>
            <a:pPr marL="0" lvl="2" indent="0">
              <a:buFont typeface="Wingdings" pitchFamily="2" charset="2"/>
              <a:buNone/>
            </a:pPr>
            <a:endParaRPr lang="es-CL" dirty="0"/>
          </a:p>
        </p:txBody>
      </p:sp>
      <p:sp>
        <p:nvSpPr>
          <p:cNvPr id="8" name="Rectángulo 7"/>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Costo Plan </a:t>
            </a:r>
            <a:r>
              <a:rPr lang="es-CL" sz="1100" b="1" dirty="0" err="1"/>
              <a:t>Isapre</a:t>
            </a:r>
            <a:endParaRPr lang="en-US" sz="1100" b="1" dirty="0"/>
          </a:p>
        </p:txBody>
      </p:sp>
    </p:spTree>
    <p:extLst>
      <p:ext uri="{BB962C8B-B14F-4D97-AF65-F5344CB8AC3E}">
        <p14:creationId xmlns:p14="http://schemas.microsoft.com/office/powerpoint/2010/main" val="3528910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4"/>
          </p:nvPr>
        </p:nvSpPr>
        <p:spPr/>
        <p:txBody>
          <a:bodyPr/>
          <a:lstStyle/>
          <a:p>
            <a:fld id="{2083E393-C0BF-4ED8-8545-7E4C90AFF831}" type="slidenum">
              <a:rPr lang="en-US" smtClean="0"/>
              <a:pPr/>
              <a:t>14</a:t>
            </a:fld>
            <a:endParaRPr lang="en-US" dirty="0"/>
          </a:p>
        </p:txBody>
      </p:sp>
      <p:sp>
        <p:nvSpPr>
          <p:cNvPr id="6" name="Marcador de pie de página 5"/>
          <p:cNvSpPr>
            <a:spLocks noGrp="1"/>
          </p:cNvSpPr>
          <p:nvPr>
            <p:ph type="ftr" sz="quarter" idx="3"/>
          </p:nvPr>
        </p:nvSpPr>
        <p:spPr/>
        <p:txBody>
          <a:bodyPr/>
          <a:lstStyle/>
          <a:p>
            <a:r>
              <a:rPr lang="en-US"/>
              <a:t>© 2017 Willis Towers Watson. All rights reserved. Proprietary and Confidential. For Willis Towers Watson and Willis Towers Watson client use only.</a:t>
            </a:r>
            <a:endParaRPr lang="en-US" dirty="0"/>
          </a:p>
        </p:txBody>
      </p:sp>
      <p:sp>
        <p:nvSpPr>
          <p:cNvPr id="10" name="Título 1"/>
          <p:cNvSpPr>
            <a:spLocks noGrp="1"/>
          </p:cNvSpPr>
          <p:nvPr>
            <p:ph type="title"/>
          </p:nvPr>
        </p:nvSpPr>
        <p:spPr>
          <a:xfrm>
            <a:off x="457200" y="457200"/>
            <a:ext cx="8229600" cy="307777"/>
          </a:xfrm>
        </p:spPr>
        <p:txBody>
          <a:bodyPr/>
          <a:lstStyle/>
          <a:p>
            <a:r>
              <a:rPr lang="es-CL" dirty="0"/>
              <a:t>¿Cuál es el costo de un Plan </a:t>
            </a:r>
            <a:r>
              <a:rPr lang="es-CL" dirty="0" err="1"/>
              <a:t>Isapre</a:t>
            </a:r>
            <a:r>
              <a:rPr lang="es-CL" dirty="0"/>
              <a:t>?</a:t>
            </a:r>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821" y="2896918"/>
            <a:ext cx="4712651" cy="232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6 CuadroTexto"/>
          <p:cNvSpPr txBox="1"/>
          <p:nvPr/>
        </p:nvSpPr>
        <p:spPr>
          <a:xfrm>
            <a:off x="3167844" y="4347280"/>
            <a:ext cx="828092" cy="307777"/>
          </a:xfrm>
          <a:prstGeom prst="rect">
            <a:avLst/>
          </a:prstGeom>
          <a:solidFill>
            <a:schemeClr val="accent2"/>
          </a:solidFill>
          <a:ln>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sz="1400" dirty="0">
                <a:solidFill>
                  <a:schemeClr val="bg1"/>
                </a:solidFill>
              </a:rPr>
              <a:t>Titular</a:t>
            </a:r>
          </a:p>
        </p:txBody>
      </p:sp>
      <p:sp>
        <p:nvSpPr>
          <p:cNvPr id="14" name="7 Elipse"/>
          <p:cNvSpPr/>
          <p:nvPr/>
        </p:nvSpPr>
        <p:spPr>
          <a:xfrm>
            <a:off x="5724128" y="4058793"/>
            <a:ext cx="360040" cy="2257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solidFill>
            </a:endParaRPr>
          </a:p>
        </p:txBody>
      </p:sp>
      <p:cxnSp>
        <p:nvCxnSpPr>
          <p:cNvPr id="15" name="9 Conector recto de flecha"/>
          <p:cNvCxnSpPr>
            <a:stCxn id="13" idx="3"/>
          </p:cNvCxnSpPr>
          <p:nvPr/>
        </p:nvCxnSpPr>
        <p:spPr>
          <a:xfrm flipV="1">
            <a:off x="3995936" y="4181427"/>
            <a:ext cx="1614470" cy="31974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6" name="11 CuadroTexto"/>
          <p:cNvSpPr txBox="1"/>
          <p:nvPr/>
        </p:nvSpPr>
        <p:spPr>
          <a:xfrm>
            <a:off x="6585369" y="2227690"/>
            <a:ext cx="1121834" cy="307777"/>
          </a:xfrm>
          <a:prstGeom prst="rect">
            <a:avLst/>
          </a:prstGeom>
          <a:solidFill>
            <a:schemeClr val="accent2"/>
          </a:solidFill>
          <a:ln>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sz="1400" dirty="0">
                <a:solidFill>
                  <a:schemeClr val="bg1"/>
                </a:solidFill>
              </a:rPr>
              <a:t>Cónyuge</a:t>
            </a:r>
          </a:p>
        </p:txBody>
      </p:sp>
      <p:sp>
        <p:nvSpPr>
          <p:cNvPr id="17" name="12 Elipse"/>
          <p:cNvSpPr/>
          <p:nvPr/>
        </p:nvSpPr>
        <p:spPr>
          <a:xfrm>
            <a:off x="8100392" y="4068540"/>
            <a:ext cx="360040" cy="2257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8" name="13 Conector recto de flecha"/>
          <p:cNvCxnSpPr>
            <a:stCxn id="16" idx="2"/>
          </p:cNvCxnSpPr>
          <p:nvPr/>
        </p:nvCxnSpPr>
        <p:spPr>
          <a:xfrm>
            <a:off x="7146286" y="2535467"/>
            <a:ext cx="918102" cy="15330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9" name="18 CuadroTexto"/>
          <p:cNvSpPr txBox="1"/>
          <p:nvPr/>
        </p:nvSpPr>
        <p:spPr>
          <a:xfrm>
            <a:off x="7947375" y="1913220"/>
            <a:ext cx="594066" cy="307777"/>
          </a:xfrm>
          <a:prstGeom prst="rect">
            <a:avLst/>
          </a:prstGeom>
          <a:solidFill>
            <a:schemeClr val="accent2"/>
          </a:solidFill>
          <a:ln>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sz="1400" dirty="0">
                <a:solidFill>
                  <a:schemeClr val="bg1"/>
                </a:solidFill>
              </a:rPr>
              <a:t>Hija</a:t>
            </a:r>
          </a:p>
        </p:txBody>
      </p:sp>
      <p:cxnSp>
        <p:nvCxnSpPr>
          <p:cNvPr id="20" name="19 Conector recto de flecha"/>
          <p:cNvCxnSpPr/>
          <p:nvPr/>
        </p:nvCxnSpPr>
        <p:spPr>
          <a:xfrm>
            <a:off x="8244408" y="2275891"/>
            <a:ext cx="0" cy="101566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1" name="22 Elipse"/>
          <p:cNvSpPr/>
          <p:nvPr/>
        </p:nvSpPr>
        <p:spPr>
          <a:xfrm>
            <a:off x="8100392" y="3348460"/>
            <a:ext cx="360040" cy="2257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Content Placeholder 2"/>
          <p:cNvSpPr txBox="1">
            <a:spLocks/>
          </p:cNvSpPr>
          <p:nvPr>
            <p:custDataLst>
              <p:tags r:id="rId1"/>
            </p:custDataLst>
          </p:nvPr>
        </p:nvSpPr>
        <p:spPr>
          <a:xfrm>
            <a:off x="323528" y="972196"/>
            <a:ext cx="3960440" cy="3015044"/>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1200" dirty="0">
                <a:solidFill>
                  <a:srgbClr val="000000"/>
                </a:solidFill>
                <a:latin typeface="+mj-lt"/>
              </a:rPr>
              <a:t>Ejemplo de Cálculo de Plan </a:t>
            </a:r>
            <a:r>
              <a:rPr lang="es-ES" sz="1200" dirty="0" err="1">
                <a:solidFill>
                  <a:srgbClr val="000000"/>
                </a:solidFill>
                <a:latin typeface="+mj-lt"/>
              </a:rPr>
              <a:t>Isapre</a:t>
            </a:r>
            <a:r>
              <a:rPr lang="es-ES" sz="1200" dirty="0">
                <a:solidFill>
                  <a:srgbClr val="000000"/>
                </a:solidFill>
                <a:latin typeface="+mj-lt"/>
              </a:rPr>
              <a:t>:</a:t>
            </a:r>
          </a:p>
          <a:p>
            <a:pPr algn="just"/>
            <a:endParaRPr lang="es-CL" sz="1200" b="0" dirty="0">
              <a:latin typeface="+mj-lt"/>
            </a:endParaRPr>
          </a:p>
          <a:p>
            <a:pPr lvl="2">
              <a:buFont typeface="Wingdings"/>
              <a:buChar char=""/>
            </a:pPr>
            <a:r>
              <a:rPr lang="es-CL" sz="1200" b="1" dirty="0">
                <a:latin typeface="+mj-lt"/>
              </a:rPr>
              <a:t>Antecedentes:</a:t>
            </a:r>
          </a:p>
          <a:p>
            <a:pPr lvl="3">
              <a:buFont typeface="Wingdings"/>
              <a:buChar char=""/>
            </a:pPr>
            <a:r>
              <a:rPr lang="es-ES" sz="1200" dirty="0">
                <a:latin typeface="+mj-lt"/>
              </a:rPr>
              <a:t>Plan Titular + 2 Cargas, Modalidad Libre Elección</a:t>
            </a:r>
          </a:p>
          <a:p>
            <a:pPr lvl="3">
              <a:buFont typeface="Wingdings"/>
              <a:buChar char=""/>
            </a:pPr>
            <a:r>
              <a:rPr lang="es-ES" sz="1200" dirty="0">
                <a:latin typeface="+mj-lt"/>
              </a:rPr>
              <a:t>Titular: Hombre, Ingeniero, 30 años.</a:t>
            </a:r>
          </a:p>
          <a:p>
            <a:pPr lvl="3">
              <a:buFont typeface="Wingdings"/>
              <a:buChar char=""/>
            </a:pPr>
            <a:r>
              <a:rPr lang="es-ES" sz="1200" dirty="0">
                <a:latin typeface="+mj-lt"/>
              </a:rPr>
              <a:t>Cónyuge (Carga): Mujer, Dueña de Casa, 28 años.</a:t>
            </a:r>
          </a:p>
          <a:p>
            <a:pPr lvl="3">
              <a:buFont typeface="Wingdings"/>
              <a:buChar char=""/>
            </a:pPr>
            <a:r>
              <a:rPr lang="es-ES" sz="1200" dirty="0">
                <a:latin typeface="+mj-lt"/>
              </a:rPr>
              <a:t>Hijo (Carga): Mujer, 1 años</a:t>
            </a:r>
          </a:p>
          <a:p>
            <a:pPr lvl="3">
              <a:buFont typeface="Wingdings"/>
              <a:buChar char=""/>
            </a:pPr>
            <a:r>
              <a:rPr lang="es-ES" sz="1200" dirty="0">
                <a:latin typeface="+mj-lt"/>
              </a:rPr>
              <a:t>Precio Fijo Plan: UF 2,8 </a:t>
            </a:r>
          </a:p>
          <a:p>
            <a:pPr lvl="3">
              <a:buFont typeface="Wingdings"/>
              <a:buChar char=""/>
            </a:pPr>
            <a:r>
              <a:rPr lang="es-CL" sz="1200" dirty="0">
                <a:latin typeface="+mj-lt"/>
              </a:rPr>
              <a:t>Precio GES-CAEC: UF 0,4 </a:t>
            </a:r>
          </a:p>
          <a:p>
            <a:pPr marL="0" lvl="2" indent="0">
              <a:buFont typeface="Wingdings" pitchFamily="2" charset="2"/>
              <a:buNone/>
            </a:pPr>
            <a:endParaRPr lang="es-CL" dirty="0"/>
          </a:p>
        </p:txBody>
      </p:sp>
      <p:sp>
        <p:nvSpPr>
          <p:cNvPr id="23" name="Content Placeholder 2"/>
          <p:cNvSpPr txBox="1">
            <a:spLocks/>
          </p:cNvSpPr>
          <p:nvPr>
            <p:custDataLst>
              <p:tags r:id="rId2"/>
            </p:custDataLst>
          </p:nvPr>
        </p:nvSpPr>
        <p:spPr>
          <a:xfrm>
            <a:off x="323528" y="5148660"/>
            <a:ext cx="4140460" cy="1152128"/>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Font typeface="Wingdings"/>
              <a:buChar char=""/>
            </a:pPr>
            <a:r>
              <a:rPr lang="es-ES" sz="1200" b="1" dirty="0">
                <a:latin typeface="Arial"/>
              </a:rPr>
              <a:t>Ejemplo</a:t>
            </a:r>
          </a:p>
          <a:p>
            <a:pPr lvl="3">
              <a:buFont typeface="Wingdings"/>
              <a:buChar char=""/>
            </a:pPr>
            <a:r>
              <a:rPr lang="es-ES" sz="1200" dirty="0">
                <a:latin typeface="Arial"/>
              </a:rPr>
              <a:t>CPI = (CFPI x FR) + (GES.CAEC x </a:t>
            </a:r>
            <a:r>
              <a:rPr lang="es-ES" sz="1200" dirty="0" err="1">
                <a:latin typeface="Arial"/>
              </a:rPr>
              <a:t>N°Ben</a:t>
            </a:r>
            <a:r>
              <a:rPr lang="es-ES" sz="1200" dirty="0">
                <a:latin typeface="Arial"/>
              </a:rPr>
              <a:t>.)</a:t>
            </a:r>
          </a:p>
          <a:p>
            <a:pPr lvl="3">
              <a:buFont typeface="Wingdings"/>
              <a:buChar char=""/>
            </a:pPr>
            <a:r>
              <a:rPr lang="es-ES" sz="1200" dirty="0">
                <a:latin typeface="Arial"/>
              </a:rPr>
              <a:t>CPI = (2,8 x (0,85 + 1,10 + 2,00)) + (0,4 x 3)</a:t>
            </a:r>
          </a:p>
          <a:p>
            <a:pPr lvl="3">
              <a:buFont typeface="Wingdings"/>
              <a:buChar char=""/>
            </a:pPr>
            <a:r>
              <a:rPr lang="es-ES" sz="1200" dirty="0">
                <a:latin typeface="Arial"/>
              </a:rPr>
              <a:t>CPI =  12,26</a:t>
            </a:r>
          </a:p>
          <a:p>
            <a:pPr lvl="3">
              <a:buFont typeface="Wingdings"/>
              <a:buChar char=""/>
            </a:pPr>
            <a:endParaRPr lang="es-ES" sz="1200" dirty="0">
              <a:latin typeface="Arial"/>
            </a:endParaRPr>
          </a:p>
          <a:p>
            <a:pPr algn="just"/>
            <a:endParaRPr lang="es-CL" sz="1200" dirty="0"/>
          </a:p>
        </p:txBody>
      </p:sp>
      <p:sp>
        <p:nvSpPr>
          <p:cNvPr id="4" name="Cerrar llave 3"/>
          <p:cNvSpPr/>
          <p:nvPr/>
        </p:nvSpPr>
        <p:spPr>
          <a:xfrm rot="5400000">
            <a:off x="6425524" y="3032778"/>
            <a:ext cx="158047" cy="43645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ángulo 23"/>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Costo Plan </a:t>
            </a:r>
            <a:r>
              <a:rPr lang="es-CL" sz="1100" b="1" dirty="0" err="1"/>
              <a:t>Isapre</a:t>
            </a:r>
            <a:endParaRPr lang="en-US" sz="1100" b="1" dirty="0"/>
          </a:p>
        </p:txBody>
      </p:sp>
    </p:spTree>
    <p:extLst>
      <p:ext uri="{BB962C8B-B14F-4D97-AF65-F5344CB8AC3E}">
        <p14:creationId xmlns:p14="http://schemas.microsoft.com/office/powerpoint/2010/main" val="54395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Como Interpretar un Plan </a:t>
            </a:r>
            <a:r>
              <a:rPr lang="es-CL" dirty="0" err="1"/>
              <a:t>Isapre</a:t>
            </a:r>
            <a:endParaRPr lang="en-US" dirty="0"/>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15</a:t>
            </a:fld>
            <a:endParaRPr lang="en-US" dirty="0"/>
          </a:p>
        </p:txBody>
      </p:sp>
      <p:sp>
        <p:nvSpPr>
          <p:cNvPr id="6" name="Marcador de pie de página 5"/>
          <p:cNvSpPr>
            <a:spLocks noGrp="1"/>
          </p:cNvSpPr>
          <p:nvPr>
            <p:ph type="ftr" sz="quarter" idx="3"/>
          </p:nvPr>
        </p:nvSpPr>
        <p:spPr>
          <a:noFill/>
          <a:ln>
            <a:solidFill>
              <a:schemeClr val="bg1"/>
            </a:solidFill>
          </a:ln>
        </p:spPr>
        <p:txBody>
          <a:bodyPr/>
          <a:lstStyle/>
          <a:p>
            <a:r>
              <a:rPr lang="en-US"/>
              <a:t>© 2017 Willis Towers Watson. All rights reserved. Proprietary and Confidential. For Willis Towers Watson and Willis Towers Watson client use only.</a:t>
            </a:r>
            <a:endParaRPr lang="en-US"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27414"/>
            <a:ext cx="6102933" cy="5166574"/>
          </a:xfrm>
          <a:prstGeom prst="rect">
            <a:avLst/>
          </a:prstGeom>
          <a:solidFill>
            <a:schemeClr val="accent1"/>
          </a:solidFill>
          <a:ln>
            <a:solidFill>
              <a:schemeClr val="accent1"/>
            </a:solidFill>
          </a:ln>
          <a:extLst/>
        </p:spPr>
      </p:pic>
      <p:sp>
        <p:nvSpPr>
          <p:cNvPr id="12" name="5 Rectángulo"/>
          <p:cNvSpPr/>
          <p:nvPr/>
        </p:nvSpPr>
        <p:spPr>
          <a:xfrm>
            <a:off x="3022708" y="4774912"/>
            <a:ext cx="432048" cy="302952"/>
          </a:xfrm>
          <a:prstGeom prst="rect">
            <a:avLst/>
          </a:prstGeom>
          <a:noFill/>
          <a:ln>
            <a:solidFill>
              <a:srgbClr val="702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8 Rectángulo"/>
          <p:cNvSpPr/>
          <p:nvPr/>
        </p:nvSpPr>
        <p:spPr>
          <a:xfrm>
            <a:off x="4102828" y="4861840"/>
            <a:ext cx="504056" cy="180020"/>
          </a:xfrm>
          <a:prstGeom prst="rect">
            <a:avLst/>
          </a:prstGeom>
          <a:noFill/>
          <a:ln>
            <a:solidFill>
              <a:srgbClr val="702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9 Rectángulo"/>
          <p:cNvSpPr/>
          <p:nvPr/>
        </p:nvSpPr>
        <p:spPr>
          <a:xfrm>
            <a:off x="6440364" y="3061639"/>
            <a:ext cx="2165687" cy="7324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solidFill>
            </a:endParaRPr>
          </a:p>
          <a:p>
            <a:pPr algn="ctr"/>
            <a:r>
              <a:rPr lang="es-CL" sz="1400" dirty="0">
                <a:solidFill>
                  <a:schemeClr val="bg1"/>
                </a:solidFill>
              </a:rPr>
              <a:t>Indica el % de bonificación por prestación.</a:t>
            </a:r>
          </a:p>
          <a:p>
            <a:pPr algn="ctr"/>
            <a:endParaRPr lang="es-CL" sz="1000" dirty="0">
              <a:solidFill>
                <a:schemeClr val="bg1"/>
              </a:solidFill>
            </a:endParaRPr>
          </a:p>
        </p:txBody>
      </p:sp>
      <p:cxnSp>
        <p:nvCxnSpPr>
          <p:cNvPr id="15" name="11 Conector recto de flecha"/>
          <p:cNvCxnSpPr>
            <a:stCxn id="12" idx="3"/>
          </p:cNvCxnSpPr>
          <p:nvPr/>
        </p:nvCxnSpPr>
        <p:spPr>
          <a:xfrm flipV="1">
            <a:off x="3454756" y="3565696"/>
            <a:ext cx="2736304" cy="136069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13 Conector recto de flecha"/>
          <p:cNvCxnSpPr>
            <a:stCxn id="13" idx="3"/>
          </p:cNvCxnSpPr>
          <p:nvPr/>
        </p:nvCxnSpPr>
        <p:spPr>
          <a:xfrm flipV="1">
            <a:off x="4606884" y="4537804"/>
            <a:ext cx="2160240" cy="41404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6909536" y="4033748"/>
            <a:ext cx="1694912" cy="84795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Muestra el tope por prestación. </a:t>
            </a:r>
          </a:p>
        </p:txBody>
      </p:sp>
      <p:sp>
        <p:nvSpPr>
          <p:cNvPr id="18" name="18 Rectángulo"/>
          <p:cNvSpPr/>
          <p:nvPr/>
        </p:nvSpPr>
        <p:spPr>
          <a:xfrm>
            <a:off x="1150500" y="1750576"/>
            <a:ext cx="2016224" cy="302952"/>
          </a:xfrm>
          <a:prstGeom prst="rect">
            <a:avLst/>
          </a:prstGeom>
          <a:noFill/>
          <a:ln>
            <a:solidFill>
              <a:srgbClr val="702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9" name="20 Conector recto de flecha"/>
          <p:cNvCxnSpPr>
            <a:stCxn id="18" idx="3"/>
          </p:cNvCxnSpPr>
          <p:nvPr/>
        </p:nvCxnSpPr>
        <p:spPr>
          <a:xfrm flipV="1">
            <a:off x="3166724" y="1750576"/>
            <a:ext cx="3464168" cy="15147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23 Rectángulo"/>
          <p:cNvSpPr/>
          <p:nvPr/>
        </p:nvSpPr>
        <p:spPr>
          <a:xfrm>
            <a:off x="6767124" y="1153428"/>
            <a:ext cx="1694912" cy="10441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Indica si el plan es individual o grupal </a:t>
            </a:r>
            <a:endParaRPr lang="es-CL" sz="1400" dirty="0">
              <a:solidFill>
                <a:schemeClr val="tx1"/>
              </a:solidFill>
            </a:endParaRPr>
          </a:p>
        </p:txBody>
      </p:sp>
      <p:sp>
        <p:nvSpPr>
          <p:cNvPr id="21" name="25 Rectángulo"/>
          <p:cNvSpPr/>
          <p:nvPr/>
        </p:nvSpPr>
        <p:spPr>
          <a:xfrm>
            <a:off x="4246844" y="2038608"/>
            <a:ext cx="2016224" cy="446968"/>
          </a:xfrm>
          <a:prstGeom prst="rect">
            <a:avLst/>
          </a:prstGeom>
          <a:noFill/>
          <a:ln>
            <a:solidFill>
              <a:srgbClr val="702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2" name="24 Conector recto de flecha"/>
          <p:cNvCxnSpPr>
            <a:stCxn id="21" idx="3"/>
          </p:cNvCxnSpPr>
          <p:nvPr/>
        </p:nvCxnSpPr>
        <p:spPr>
          <a:xfrm>
            <a:off x="6263068" y="2262092"/>
            <a:ext cx="576064" cy="43950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4" name="28 Rectángulo"/>
          <p:cNvSpPr/>
          <p:nvPr/>
        </p:nvSpPr>
        <p:spPr>
          <a:xfrm>
            <a:off x="6911140" y="2449572"/>
            <a:ext cx="1694912" cy="39604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1"/>
              </a:solidFill>
            </a:endParaRPr>
          </a:p>
          <a:p>
            <a:pPr algn="ctr"/>
            <a:r>
              <a:rPr lang="es-CL" sz="1400" dirty="0">
                <a:solidFill>
                  <a:schemeClr val="bg1"/>
                </a:solidFill>
              </a:rPr>
              <a:t>Nombre de Plan</a:t>
            </a:r>
          </a:p>
          <a:p>
            <a:pPr algn="ctr"/>
            <a:endParaRPr lang="es-CL" sz="1000" dirty="0">
              <a:solidFill>
                <a:schemeClr val="tx1"/>
              </a:solidFill>
            </a:endParaRPr>
          </a:p>
        </p:txBody>
      </p:sp>
      <p:sp>
        <p:nvSpPr>
          <p:cNvPr id="29" name="29 Rectángulo"/>
          <p:cNvSpPr/>
          <p:nvPr/>
        </p:nvSpPr>
        <p:spPr>
          <a:xfrm>
            <a:off x="2734676" y="3453954"/>
            <a:ext cx="1081877" cy="759814"/>
          </a:xfrm>
          <a:prstGeom prst="rect">
            <a:avLst/>
          </a:prstGeom>
          <a:noFill/>
          <a:ln>
            <a:solidFill>
              <a:srgbClr val="702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30" name="27 Conector recto de flecha"/>
          <p:cNvCxnSpPr>
            <a:stCxn id="29" idx="2"/>
          </p:cNvCxnSpPr>
          <p:nvPr/>
        </p:nvCxnSpPr>
        <p:spPr>
          <a:xfrm flipH="1">
            <a:off x="2304385" y="4213768"/>
            <a:ext cx="971230" cy="104784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1" name="32 Rectángulo"/>
          <p:cNvSpPr/>
          <p:nvPr/>
        </p:nvSpPr>
        <p:spPr>
          <a:xfrm>
            <a:off x="1366524" y="5365896"/>
            <a:ext cx="1694912" cy="7200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1"/>
              </a:solidFill>
            </a:endParaRPr>
          </a:p>
          <a:p>
            <a:pPr algn="ctr"/>
            <a:r>
              <a:rPr lang="es-CL" sz="1400" dirty="0">
                <a:solidFill>
                  <a:schemeClr val="bg1"/>
                </a:solidFill>
              </a:rPr>
              <a:t>Prestadores preferente y su bonificación</a:t>
            </a:r>
          </a:p>
          <a:p>
            <a:pPr algn="ctr"/>
            <a:endParaRPr lang="es-CL" sz="1000" dirty="0">
              <a:solidFill>
                <a:schemeClr val="bg1"/>
              </a:solidFill>
            </a:endParaRPr>
          </a:p>
        </p:txBody>
      </p:sp>
      <p:sp>
        <p:nvSpPr>
          <p:cNvPr id="32" name="21 Rectángulo"/>
          <p:cNvSpPr/>
          <p:nvPr/>
        </p:nvSpPr>
        <p:spPr>
          <a:xfrm>
            <a:off x="576193" y="991410"/>
            <a:ext cx="2374507" cy="4680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chemeClr val="bg1"/>
                </a:solidFill>
              </a:rPr>
              <a:t>ISAPRE  A</a:t>
            </a:r>
          </a:p>
          <a:p>
            <a:pPr algn="ctr"/>
            <a:endParaRPr lang="es-CL" sz="1000" dirty="0">
              <a:solidFill>
                <a:schemeClr val="bg1"/>
              </a:solidFill>
            </a:endParaRPr>
          </a:p>
        </p:txBody>
      </p:sp>
      <p:sp>
        <p:nvSpPr>
          <p:cNvPr id="33" name="22 Rectángulo"/>
          <p:cNvSpPr/>
          <p:nvPr/>
        </p:nvSpPr>
        <p:spPr>
          <a:xfrm>
            <a:off x="4139952" y="5905956"/>
            <a:ext cx="504056" cy="180020"/>
          </a:xfrm>
          <a:prstGeom prst="rect">
            <a:avLst/>
          </a:prstGeom>
          <a:noFill/>
          <a:ln>
            <a:solidFill>
              <a:srgbClr val="702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34" name="26 Conector recto de flecha"/>
          <p:cNvCxnSpPr>
            <a:stCxn id="33" idx="3"/>
          </p:cNvCxnSpPr>
          <p:nvPr/>
        </p:nvCxnSpPr>
        <p:spPr>
          <a:xfrm flipV="1">
            <a:off x="4644008" y="5365896"/>
            <a:ext cx="1710445" cy="63007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5" name="30 Rectángulo"/>
          <p:cNvSpPr/>
          <p:nvPr/>
        </p:nvSpPr>
        <p:spPr>
          <a:xfrm>
            <a:off x="6444208" y="4969852"/>
            <a:ext cx="2216715" cy="79208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Muestra tope en función de arancel determinado por la </a:t>
            </a:r>
            <a:r>
              <a:rPr lang="es-CL" sz="1400" dirty="0" err="1">
                <a:solidFill>
                  <a:schemeClr val="bg1"/>
                </a:solidFill>
              </a:rPr>
              <a:t>Isapre</a:t>
            </a:r>
            <a:endParaRPr lang="es-CL" sz="1400" dirty="0">
              <a:solidFill>
                <a:schemeClr val="bg1"/>
              </a:solidFill>
            </a:endParaRPr>
          </a:p>
        </p:txBody>
      </p:sp>
      <p:sp>
        <p:nvSpPr>
          <p:cNvPr id="36" name="33 Rectángulo"/>
          <p:cNvSpPr/>
          <p:nvPr/>
        </p:nvSpPr>
        <p:spPr>
          <a:xfrm>
            <a:off x="4139952" y="5401900"/>
            <a:ext cx="504056" cy="180020"/>
          </a:xfrm>
          <a:prstGeom prst="rect">
            <a:avLst/>
          </a:prstGeom>
          <a:noFill/>
          <a:ln>
            <a:solidFill>
              <a:srgbClr val="702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37" name="34 Conector recto de flecha"/>
          <p:cNvCxnSpPr>
            <a:stCxn id="36" idx="3"/>
          </p:cNvCxnSpPr>
          <p:nvPr/>
        </p:nvCxnSpPr>
        <p:spPr>
          <a:xfrm flipV="1">
            <a:off x="4644008" y="4690204"/>
            <a:ext cx="2123116" cy="80170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8" name="Rectángulo 37"/>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Como interpretar un Plan </a:t>
            </a:r>
            <a:r>
              <a:rPr lang="es-CL" sz="1100" b="1" dirty="0" err="1"/>
              <a:t>Isapre</a:t>
            </a:r>
            <a:endParaRPr lang="en-US" sz="1100" b="1" dirty="0"/>
          </a:p>
        </p:txBody>
      </p:sp>
    </p:spTree>
    <p:extLst>
      <p:ext uri="{BB962C8B-B14F-4D97-AF65-F5344CB8AC3E}">
        <p14:creationId xmlns:p14="http://schemas.microsoft.com/office/powerpoint/2010/main" val="100472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Como Interpretar un Plan </a:t>
            </a:r>
            <a:r>
              <a:rPr lang="es-CL" dirty="0" err="1"/>
              <a:t>Isapre</a:t>
            </a:r>
            <a:endParaRPr lang="en-US" dirty="0"/>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16</a:t>
            </a:fld>
            <a:endParaRPr lang="en-US" dirty="0"/>
          </a:p>
        </p:txBody>
      </p:sp>
      <p:sp>
        <p:nvSpPr>
          <p:cNvPr id="6" name="Marcador de pie de página 5"/>
          <p:cNvSpPr>
            <a:spLocks noGrp="1"/>
          </p:cNvSpPr>
          <p:nvPr>
            <p:ph type="ftr" sz="quarter" idx="3"/>
          </p:nvPr>
        </p:nvSpPr>
        <p:spPr>
          <a:noFill/>
          <a:ln>
            <a:solidFill>
              <a:schemeClr val="bg1"/>
            </a:solidFill>
          </a:ln>
        </p:spPr>
        <p:txBody>
          <a:bodyPr/>
          <a:lstStyle/>
          <a:p>
            <a:r>
              <a:rPr lang="en-US"/>
              <a:t>© 2017 Willis Towers Watson. All rights reserved. Proprietary and Confidential. For Willis Towers Watson and Willis Towers Watson client use only.</a:t>
            </a:r>
            <a:endParaRPr lang="en-US" dirty="0"/>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71049"/>
            <a:ext cx="5690880" cy="50851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 name="8 Rectángulo"/>
          <p:cNvSpPr/>
          <p:nvPr/>
        </p:nvSpPr>
        <p:spPr>
          <a:xfrm>
            <a:off x="2987824" y="1085637"/>
            <a:ext cx="3170600" cy="417460"/>
          </a:xfrm>
          <a:prstGeom prst="rect">
            <a:avLst/>
          </a:prstGeom>
          <a:noFill/>
          <a:ln>
            <a:solidFill>
              <a:srgbClr val="702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38" name="13 Conector recto de flecha"/>
          <p:cNvCxnSpPr>
            <a:stCxn id="28" idx="3"/>
          </p:cNvCxnSpPr>
          <p:nvPr/>
        </p:nvCxnSpPr>
        <p:spPr>
          <a:xfrm>
            <a:off x="6158424" y="1294367"/>
            <a:ext cx="789840" cy="2319274"/>
          </a:xfrm>
          <a:prstGeom prst="straightConnector1">
            <a:avLst/>
          </a:prstGeom>
          <a:ln>
            <a:solidFill>
              <a:srgbClr val="702082"/>
            </a:solidFill>
            <a:tailEnd type="arrow"/>
          </a:ln>
        </p:spPr>
        <p:style>
          <a:lnRef idx="1">
            <a:schemeClr val="accent1"/>
          </a:lnRef>
          <a:fillRef idx="0">
            <a:schemeClr val="accent1"/>
          </a:fillRef>
          <a:effectRef idx="0">
            <a:schemeClr val="accent1"/>
          </a:effectRef>
          <a:fontRef idx="minor">
            <a:schemeClr val="tx1"/>
          </a:fontRef>
        </p:style>
      </p:cxnSp>
      <p:sp>
        <p:nvSpPr>
          <p:cNvPr id="39" name="32 Rectángulo"/>
          <p:cNvSpPr/>
          <p:nvPr/>
        </p:nvSpPr>
        <p:spPr>
          <a:xfrm>
            <a:off x="6660232" y="3663337"/>
            <a:ext cx="1694912" cy="1152128"/>
          </a:xfrm>
          <a:prstGeom prst="rect">
            <a:avLst/>
          </a:prstGeom>
          <a:solidFill>
            <a:schemeClr val="accent1"/>
          </a:solidFill>
          <a:ln>
            <a:solidFill>
              <a:srgbClr val="702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También existe la cartilla valorizada que indica los topes según aranceles en $</a:t>
            </a:r>
          </a:p>
        </p:txBody>
      </p:sp>
      <p:sp>
        <p:nvSpPr>
          <p:cNvPr id="40" name="24 Rectángulo"/>
          <p:cNvSpPr/>
          <p:nvPr/>
        </p:nvSpPr>
        <p:spPr>
          <a:xfrm>
            <a:off x="539552" y="1035045"/>
            <a:ext cx="2374507" cy="468052"/>
          </a:xfrm>
          <a:prstGeom prst="rect">
            <a:avLst/>
          </a:prstGeom>
          <a:solidFill>
            <a:schemeClr val="accent1"/>
          </a:solidFill>
          <a:ln>
            <a:solidFill>
              <a:srgbClr val="702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chemeClr val="bg1"/>
                </a:solidFill>
              </a:rPr>
              <a:t>ISAPRE  A</a:t>
            </a:r>
          </a:p>
          <a:p>
            <a:pPr algn="ctr"/>
            <a:endParaRPr lang="es-CL" sz="1000" dirty="0">
              <a:solidFill>
                <a:schemeClr val="bg1"/>
              </a:solidFill>
            </a:endParaRPr>
          </a:p>
        </p:txBody>
      </p:sp>
      <p:sp>
        <p:nvSpPr>
          <p:cNvPr id="41" name="Rectángulo 40"/>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Como interpretar un Plan </a:t>
            </a:r>
            <a:r>
              <a:rPr lang="es-CL" sz="1100" b="1" dirty="0" err="1"/>
              <a:t>Isapre</a:t>
            </a:r>
            <a:endParaRPr lang="en-US" sz="1100" b="1" dirty="0"/>
          </a:p>
        </p:txBody>
      </p:sp>
    </p:spTree>
    <p:extLst>
      <p:ext uri="{BB962C8B-B14F-4D97-AF65-F5344CB8AC3E}">
        <p14:creationId xmlns:p14="http://schemas.microsoft.com/office/powerpoint/2010/main" val="328881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Como Interpretar un Plan </a:t>
            </a:r>
            <a:r>
              <a:rPr lang="es-CL" dirty="0" err="1"/>
              <a:t>Isapre</a:t>
            </a:r>
            <a:endParaRPr lang="en-US" dirty="0"/>
          </a:p>
        </p:txBody>
      </p:sp>
      <p:sp>
        <p:nvSpPr>
          <p:cNvPr id="3" name="Marcador de texto 2"/>
          <p:cNvSpPr>
            <a:spLocks noGrp="1"/>
          </p:cNvSpPr>
          <p:nvPr>
            <p:ph type="body" sz="quarter" idx="13"/>
          </p:nvPr>
        </p:nvSpPr>
        <p:spPr/>
        <p:txBody>
          <a:bodyPr/>
          <a:lstStyle/>
          <a:p>
            <a:endParaRPr lang="en-US"/>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17</a:t>
            </a:fld>
            <a:endParaRPr lang="en-US" dirty="0"/>
          </a:p>
        </p:txBody>
      </p:sp>
      <p:sp>
        <p:nvSpPr>
          <p:cNvPr id="6" name="Marcador de pie de página 5"/>
          <p:cNvSpPr>
            <a:spLocks noGrp="1"/>
          </p:cNvSpPr>
          <p:nvPr>
            <p:ph type="ftr" sz="quarter" idx="3"/>
          </p:nvPr>
        </p:nvSpPr>
        <p:spPr>
          <a:noFill/>
          <a:ln>
            <a:solidFill>
              <a:schemeClr val="bg1"/>
            </a:solidFill>
          </a:ln>
        </p:spPr>
        <p:txBody>
          <a:bodyPr/>
          <a:lstStyle/>
          <a:p>
            <a:r>
              <a:rPr lang="en-US" dirty="0"/>
              <a:t>© 2017 Willis Towers Watson. All rights reserved. Proprietary and Confidential. For Willis Towers Watson and Willis Towers Watson client use only.</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97" y="1196752"/>
            <a:ext cx="5322186" cy="5040558"/>
          </a:xfrm>
          <a:prstGeom prst="rect">
            <a:avLst/>
          </a:prstGeom>
          <a:solidFill>
            <a:schemeClr val="accent1"/>
          </a:solidFill>
          <a:ln w="9525">
            <a:solidFill>
              <a:schemeClr val="tx1"/>
            </a:solidFill>
            <a:miter lim="800000"/>
            <a:headEnd/>
            <a:tailEnd/>
          </a:ln>
          <a:extLst/>
        </p:spPr>
      </p:pic>
      <p:sp>
        <p:nvSpPr>
          <p:cNvPr id="8" name="5 Rectángulo"/>
          <p:cNvSpPr/>
          <p:nvPr/>
        </p:nvSpPr>
        <p:spPr>
          <a:xfrm>
            <a:off x="2046273" y="4206166"/>
            <a:ext cx="360040" cy="302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Rectángulo"/>
          <p:cNvSpPr/>
          <p:nvPr/>
        </p:nvSpPr>
        <p:spPr>
          <a:xfrm>
            <a:off x="2406313" y="5409218"/>
            <a:ext cx="504056" cy="1800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11 Conector recto de flecha"/>
          <p:cNvCxnSpPr>
            <a:stCxn id="8" idx="3"/>
          </p:cNvCxnSpPr>
          <p:nvPr/>
        </p:nvCxnSpPr>
        <p:spPr>
          <a:xfrm flipV="1">
            <a:off x="2406313" y="3993871"/>
            <a:ext cx="4032448" cy="3637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3 Conector recto de flecha"/>
          <p:cNvCxnSpPr>
            <a:stCxn id="9" idx="3"/>
          </p:cNvCxnSpPr>
          <p:nvPr/>
        </p:nvCxnSpPr>
        <p:spPr>
          <a:xfrm>
            <a:off x="2910369" y="5499228"/>
            <a:ext cx="3528392" cy="631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8 Rectángulo"/>
          <p:cNvSpPr/>
          <p:nvPr/>
        </p:nvSpPr>
        <p:spPr>
          <a:xfrm>
            <a:off x="4062497" y="2693998"/>
            <a:ext cx="738082" cy="302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3" name="20 Conector recto de flecha"/>
          <p:cNvCxnSpPr>
            <a:stCxn id="12" idx="3"/>
          </p:cNvCxnSpPr>
          <p:nvPr/>
        </p:nvCxnSpPr>
        <p:spPr>
          <a:xfrm flipV="1">
            <a:off x="4800579" y="2305414"/>
            <a:ext cx="1494166" cy="540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25 Rectángulo"/>
          <p:cNvSpPr/>
          <p:nvPr/>
        </p:nvSpPr>
        <p:spPr>
          <a:xfrm>
            <a:off x="462097" y="2564902"/>
            <a:ext cx="2448272" cy="446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31 Rectángulo"/>
          <p:cNvSpPr/>
          <p:nvPr/>
        </p:nvSpPr>
        <p:spPr>
          <a:xfrm>
            <a:off x="3558441" y="3657792"/>
            <a:ext cx="738082" cy="4912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6" name="29 Conector recto de flecha"/>
          <p:cNvCxnSpPr/>
          <p:nvPr/>
        </p:nvCxnSpPr>
        <p:spPr>
          <a:xfrm flipV="1">
            <a:off x="4278521" y="3273364"/>
            <a:ext cx="1782198" cy="443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26 Rectángulo"/>
          <p:cNvSpPr/>
          <p:nvPr/>
        </p:nvSpPr>
        <p:spPr>
          <a:xfrm>
            <a:off x="678121" y="1268758"/>
            <a:ext cx="2374507" cy="468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chemeClr val="bg1"/>
                </a:solidFill>
              </a:rPr>
              <a:t>ISAPRE B</a:t>
            </a:r>
          </a:p>
          <a:p>
            <a:pPr algn="ctr"/>
            <a:endParaRPr lang="es-CL" sz="1000" dirty="0">
              <a:solidFill>
                <a:schemeClr val="bg1"/>
              </a:solidFill>
            </a:endParaRPr>
          </a:p>
        </p:txBody>
      </p:sp>
      <p:sp>
        <p:nvSpPr>
          <p:cNvPr id="18" name="27 Rectángulo"/>
          <p:cNvSpPr/>
          <p:nvPr/>
        </p:nvSpPr>
        <p:spPr>
          <a:xfrm>
            <a:off x="6510769" y="3704623"/>
            <a:ext cx="2165687" cy="73248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solidFill>
            </a:endParaRPr>
          </a:p>
          <a:p>
            <a:pPr algn="ctr"/>
            <a:r>
              <a:rPr lang="es-CL" sz="1400" dirty="0">
                <a:solidFill>
                  <a:schemeClr val="bg1"/>
                </a:solidFill>
              </a:rPr>
              <a:t>Indica el % de bonificación por prestación.</a:t>
            </a:r>
          </a:p>
          <a:p>
            <a:pPr algn="ctr"/>
            <a:endParaRPr lang="es-CL" sz="1000" dirty="0">
              <a:solidFill>
                <a:schemeClr val="bg1"/>
              </a:solidFill>
            </a:endParaRPr>
          </a:p>
        </p:txBody>
      </p:sp>
      <p:sp>
        <p:nvSpPr>
          <p:cNvPr id="19" name="32 Rectángulo"/>
          <p:cNvSpPr/>
          <p:nvPr/>
        </p:nvSpPr>
        <p:spPr>
          <a:xfrm>
            <a:off x="6544049" y="4941166"/>
            <a:ext cx="1694912" cy="1152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Muestra el tope por prestación. </a:t>
            </a:r>
          </a:p>
        </p:txBody>
      </p:sp>
      <p:sp>
        <p:nvSpPr>
          <p:cNvPr id="20" name="33 Rectángulo"/>
          <p:cNvSpPr/>
          <p:nvPr/>
        </p:nvSpPr>
        <p:spPr>
          <a:xfrm>
            <a:off x="6365362" y="1585334"/>
            <a:ext cx="1694912" cy="104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Indica si el plan es individual o grupal </a:t>
            </a:r>
            <a:endParaRPr lang="es-CL" sz="1400" dirty="0">
              <a:solidFill>
                <a:schemeClr val="tx1"/>
              </a:solidFill>
            </a:endParaRPr>
          </a:p>
        </p:txBody>
      </p:sp>
      <p:sp>
        <p:nvSpPr>
          <p:cNvPr id="21" name="34 Rectángulo"/>
          <p:cNvSpPr/>
          <p:nvPr/>
        </p:nvSpPr>
        <p:spPr>
          <a:xfrm>
            <a:off x="767346" y="2107392"/>
            <a:ext cx="1694912" cy="396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1"/>
              </a:solidFill>
            </a:endParaRPr>
          </a:p>
          <a:p>
            <a:pPr algn="ctr"/>
            <a:r>
              <a:rPr lang="es-CL" sz="1400" dirty="0">
                <a:solidFill>
                  <a:schemeClr val="bg1"/>
                </a:solidFill>
              </a:rPr>
              <a:t>Nombre de Plan</a:t>
            </a:r>
          </a:p>
          <a:p>
            <a:pPr algn="ctr"/>
            <a:endParaRPr lang="es-CL" sz="1000" dirty="0">
              <a:solidFill>
                <a:schemeClr val="tx1"/>
              </a:solidFill>
            </a:endParaRPr>
          </a:p>
        </p:txBody>
      </p:sp>
      <p:sp>
        <p:nvSpPr>
          <p:cNvPr id="22" name="35 Rectángulo"/>
          <p:cNvSpPr/>
          <p:nvPr/>
        </p:nvSpPr>
        <p:spPr>
          <a:xfrm>
            <a:off x="6184009" y="2845474"/>
            <a:ext cx="1694912" cy="7200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1"/>
              </a:solidFill>
            </a:endParaRPr>
          </a:p>
          <a:p>
            <a:pPr algn="ctr"/>
            <a:r>
              <a:rPr lang="es-CL" sz="1400" dirty="0">
                <a:solidFill>
                  <a:schemeClr val="bg1"/>
                </a:solidFill>
              </a:rPr>
              <a:t>Prestadores preferente y su bonificación</a:t>
            </a:r>
          </a:p>
          <a:p>
            <a:pPr algn="ctr"/>
            <a:endParaRPr lang="es-CL" sz="1000" dirty="0">
              <a:solidFill>
                <a:schemeClr val="bg1"/>
              </a:solidFill>
            </a:endParaRPr>
          </a:p>
        </p:txBody>
      </p:sp>
      <p:sp>
        <p:nvSpPr>
          <p:cNvPr id="23" name="Rectángulo 22"/>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Como interpretar un Plan </a:t>
            </a:r>
            <a:r>
              <a:rPr lang="es-CL" sz="1100" b="1" dirty="0" err="1"/>
              <a:t>Isapre</a:t>
            </a:r>
            <a:endParaRPr lang="en-US" sz="1100" b="1" dirty="0"/>
          </a:p>
        </p:txBody>
      </p:sp>
    </p:spTree>
    <p:extLst>
      <p:ext uri="{BB962C8B-B14F-4D97-AF65-F5344CB8AC3E}">
        <p14:creationId xmlns:p14="http://schemas.microsoft.com/office/powerpoint/2010/main" val="2580750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Como Interpretar un Plan </a:t>
            </a:r>
            <a:r>
              <a:rPr lang="es-CL" dirty="0" err="1"/>
              <a:t>Isapre</a:t>
            </a:r>
            <a:endParaRPr lang="en-US" dirty="0"/>
          </a:p>
        </p:txBody>
      </p:sp>
      <p:sp>
        <p:nvSpPr>
          <p:cNvPr id="3" name="Marcador de texto 2"/>
          <p:cNvSpPr>
            <a:spLocks noGrp="1"/>
          </p:cNvSpPr>
          <p:nvPr>
            <p:ph type="body" sz="quarter" idx="13"/>
          </p:nvPr>
        </p:nvSpPr>
        <p:spPr/>
        <p:txBody>
          <a:bodyPr/>
          <a:lstStyle/>
          <a:p>
            <a:endParaRPr lang="en-US"/>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18</a:t>
            </a:fld>
            <a:endParaRPr lang="en-US" dirty="0"/>
          </a:p>
        </p:txBody>
      </p:sp>
      <p:sp>
        <p:nvSpPr>
          <p:cNvPr id="6" name="Marcador de pie de página 5"/>
          <p:cNvSpPr>
            <a:spLocks noGrp="1"/>
          </p:cNvSpPr>
          <p:nvPr>
            <p:ph type="ftr" sz="quarter" idx="3"/>
          </p:nvPr>
        </p:nvSpPr>
        <p:spPr>
          <a:noFill/>
          <a:ln>
            <a:solidFill>
              <a:schemeClr val="bg1"/>
            </a:solidFill>
          </a:ln>
        </p:spPr>
        <p:txBody>
          <a:bodyPr/>
          <a:lstStyle/>
          <a:p>
            <a:r>
              <a:rPr lang="en-US"/>
              <a:t>© 2017 Willis Towers Watson. All rights reserved. Proprietary and Confidential. For Willis Towers Watson and Willis Towers Watson client use only.</a:t>
            </a:r>
            <a:endParaRPr lang="en-US" dirty="0"/>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440" y="1322596"/>
            <a:ext cx="3774765" cy="4839104"/>
          </a:xfrm>
          <a:prstGeom prst="rect">
            <a:avLst/>
          </a:prstGeom>
          <a:solidFill>
            <a:schemeClr val="accent1"/>
          </a:solidFill>
          <a:ln w="9525">
            <a:solidFill>
              <a:schemeClr val="tx1"/>
            </a:solidFill>
            <a:miter lim="800000"/>
            <a:headEnd/>
            <a:tailEnd/>
          </a:ln>
          <a:extLst/>
        </p:spPr>
      </p:pic>
      <p:sp>
        <p:nvSpPr>
          <p:cNvPr id="25" name="8 Rectángulo"/>
          <p:cNvSpPr/>
          <p:nvPr/>
        </p:nvSpPr>
        <p:spPr>
          <a:xfrm>
            <a:off x="4422795" y="4121940"/>
            <a:ext cx="504056" cy="1800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6" name="13 Conector recto de flecha"/>
          <p:cNvCxnSpPr>
            <a:stCxn id="25" idx="3"/>
          </p:cNvCxnSpPr>
          <p:nvPr/>
        </p:nvCxnSpPr>
        <p:spPr>
          <a:xfrm>
            <a:off x="4926851" y="4211950"/>
            <a:ext cx="2165429"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7" name="32 Rectángulo"/>
          <p:cNvSpPr/>
          <p:nvPr/>
        </p:nvSpPr>
        <p:spPr>
          <a:xfrm>
            <a:off x="7164288" y="3742148"/>
            <a:ext cx="1694912" cy="115212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También existe la cartilla valorizada que indica los topes según aranceles en $</a:t>
            </a:r>
          </a:p>
        </p:txBody>
      </p:sp>
      <p:sp>
        <p:nvSpPr>
          <p:cNvPr id="28" name="24 Rectángulo"/>
          <p:cNvSpPr/>
          <p:nvPr/>
        </p:nvSpPr>
        <p:spPr>
          <a:xfrm>
            <a:off x="325285" y="1124744"/>
            <a:ext cx="2374507" cy="4680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chemeClr val="bg1"/>
                </a:solidFill>
              </a:rPr>
              <a:t>ISAPRE B</a:t>
            </a:r>
          </a:p>
          <a:p>
            <a:pPr algn="ctr"/>
            <a:endParaRPr lang="es-CL" sz="1000" dirty="0">
              <a:solidFill>
                <a:schemeClr val="bg1"/>
              </a:solidFill>
            </a:endParaRPr>
          </a:p>
        </p:txBody>
      </p:sp>
      <p:sp>
        <p:nvSpPr>
          <p:cNvPr id="29" name="Rectángulo 28"/>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Como interpretar un Plan </a:t>
            </a:r>
            <a:r>
              <a:rPr lang="es-CL" sz="1100" b="1" dirty="0" err="1"/>
              <a:t>Isapre</a:t>
            </a:r>
            <a:endParaRPr lang="en-US" sz="1100" b="1" dirty="0"/>
          </a:p>
        </p:txBody>
      </p:sp>
    </p:spTree>
    <p:extLst>
      <p:ext uri="{BB962C8B-B14F-4D97-AF65-F5344CB8AC3E}">
        <p14:creationId xmlns:p14="http://schemas.microsoft.com/office/powerpoint/2010/main" val="1067004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3908851" y="1474573"/>
            <a:ext cx="1548713" cy="380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p:txBody>
          <a:bodyPr>
            <a:normAutofit/>
          </a:bodyPr>
          <a:lstStyle/>
          <a:p>
            <a:r>
              <a:rPr lang="es-CL" dirty="0"/>
              <a:t>¿Qué pasa si deseo cambiar de Plan o </a:t>
            </a:r>
            <a:r>
              <a:rPr lang="es-CL" dirty="0" err="1"/>
              <a:t>Isapre</a:t>
            </a:r>
            <a:r>
              <a:rPr lang="es-CL" dirty="0"/>
              <a:t>?</a:t>
            </a:r>
            <a:endParaRPr lang="en-US" dirty="0"/>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19</a:t>
            </a:fld>
            <a:endParaRPr lang="en-US" dirty="0"/>
          </a:p>
        </p:txBody>
      </p:sp>
      <p:sp>
        <p:nvSpPr>
          <p:cNvPr id="6" name="Marcador de pie de página 5"/>
          <p:cNvSpPr>
            <a:spLocks noGrp="1"/>
          </p:cNvSpPr>
          <p:nvPr>
            <p:ph type="ftr" sz="quarter" idx="3"/>
          </p:nvPr>
        </p:nvSpPr>
        <p:spPr/>
        <p:txBody>
          <a:bodyPr/>
          <a:lstStyle/>
          <a:p>
            <a:r>
              <a:rPr lang="en-US"/>
              <a:t>© 2017 Willis Towers Watson. All rights reserved. Proprietary and Confidential. For Willis Towers Watson and Willis Towers Watson client use only.</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39" y="1566710"/>
            <a:ext cx="1094647" cy="1094647"/>
          </a:xfrm>
          <a:prstGeom prst="rect">
            <a:avLst/>
          </a:prstGeom>
        </p:spPr>
      </p:pic>
      <p:pic>
        <p:nvPicPr>
          <p:cNvPr id="7" name="Imagen 6"/>
          <p:cNvPicPr>
            <a:picLocks noChangeAspect="1"/>
          </p:cNvPicPr>
          <p:nvPr/>
        </p:nvPicPr>
        <p:blipFill>
          <a:blip r:embed="rId3"/>
          <a:stretch>
            <a:fillRect/>
          </a:stretch>
        </p:blipFill>
        <p:spPr>
          <a:xfrm>
            <a:off x="846708" y="3284421"/>
            <a:ext cx="478483" cy="859247"/>
          </a:xfrm>
          <a:prstGeom prst="rect">
            <a:avLst/>
          </a:prstGeom>
        </p:spPr>
      </p:pic>
      <p:sp>
        <p:nvSpPr>
          <p:cNvPr id="9" name="Flecha derecha 8"/>
          <p:cNvSpPr/>
          <p:nvPr/>
        </p:nvSpPr>
        <p:spPr>
          <a:xfrm rot="2608549">
            <a:off x="1884502" y="2384814"/>
            <a:ext cx="486032" cy="22243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0" name="Flecha derecha 9"/>
          <p:cNvSpPr/>
          <p:nvPr/>
        </p:nvSpPr>
        <p:spPr>
          <a:xfrm>
            <a:off x="3562863" y="1942557"/>
            <a:ext cx="547816" cy="22243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1" name="Flecha derecha 10"/>
          <p:cNvSpPr/>
          <p:nvPr/>
        </p:nvSpPr>
        <p:spPr>
          <a:xfrm>
            <a:off x="3562863" y="4129966"/>
            <a:ext cx="547816" cy="22243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2" name="Rectángulo 11"/>
          <p:cNvSpPr/>
          <p:nvPr/>
        </p:nvSpPr>
        <p:spPr>
          <a:xfrm>
            <a:off x="3562863" y="2047816"/>
            <a:ext cx="102973" cy="2156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3227171" y="3017550"/>
            <a:ext cx="345988" cy="823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745" y="1690120"/>
            <a:ext cx="726610" cy="726610"/>
          </a:xfrm>
          <a:prstGeom prst="rect">
            <a:avLst/>
          </a:prstGeom>
        </p:spPr>
      </p:pic>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6785" y="3884822"/>
            <a:ext cx="852767" cy="852767"/>
          </a:xfrm>
          <a:prstGeom prst="rect">
            <a:avLst/>
          </a:prstGeom>
        </p:spPr>
      </p:pic>
      <p:sp>
        <p:nvSpPr>
          <p:cNvPr id="17" name="CuadroTexto 16"/>
          <p:cNvSpPr txBox="1"/>
          <p:nvPr/>
        </p:nvSpPr>
        <p:spPr>
          <a:xfrm>
            <a:off x="508679" y="2751726"/>
            <a:ext cx="1548713" cy="276999"/>
          </a:xfrm>
          <a:prstGeom prst="rect">
            <a:avLst/>
          </a:prstGeom>
          <a:noFill/>
        </p:spPr>
        <p:txBody>
          <a:bodyPr wrap="square" rtlCol="0">
            <a:spAutoFit/>
          </a:bodyPr>
          <a:lstStyle/>
          <a:p>
            <a:r>
              <a:rPr lang="es-CL" sz="1200" b="1" dirty="0"/>
              <a:t>Plan Colectivo</a:t>
            </a:r>
            <a:endParaRPr lang="en-US" sz="1200" b="1" dirty="0"/>
          </a:p>
        </p:txBody>
      </p:sp>
      <p:sp>
        <p:nvSpPr>
          <p:cNvPr id="18" name="CuadroTexto 17"/>
          <p:cNvSpPr txBox="1"/>
          <p:nvPr/>
        </p:nvSpPr>
        <p:spPr>
          <a:xfrm>
            <a:off x="464399" y="4311205"/>
            <a:ext cx="1548713" cy="276999"/>
          </a:xfrm>
          <a:prstGeom prst="rect">
            <a:avLst/>
          </a:prstGeom>
          <a:noFill/>
        </p:spPr>
        <p:txBody>
          <a:bodyPr wrap="square" rtlCol="0">
            <a:spAutoFit/>
          </a:bodyPr>
          <a:lstStyle/>
          <a:p>
            <a:r>
              <a:rPr lang="es-CL" sz="1200" b="1" dirty="0"/>
              <a:t>Plan Individual</a:t>
            </a:r>
            <a:endParaRPr lang="en-US" sz="1200" b="1" dirty="0"/>
          </a:p>
        </p:txBody>
      </p:sp>
      <p:sp>
        <p:nvSpPr>
          <p:cNvPr id="19" name="CuadroTexto 18"/>
          <p:cNvSpPr txBox="1"/>
          <p:nvPr/>
        </p:nvSpPr>
        <p:spPr>
          <a:xfrm>
            <a:off x="3908851" y="2471380"/>
            <a:ext cx="1548713" cy="707886"/>
          </a:xfrm>
          <a:prstGeom prst="rect">
            <a:avLst/>
          </a:prstGeom>
          <a:noFill/>
        </p:spPr>
        <p:txBody>
          <a:bodyPr wrap="square" rtlCol="0">
            <a:spAutoFit/>
          </a:bodyPr>
          <a:lstStyle/>
          <a:p>
            <a:pPr algn="ctr"/>
            <a:r>
              <a:rPr lang="es-CL" sz="1000" b="1" dirty="0">
                <a:solidFill>
                  <a:srgbClr val="00B050"/>
                </a:solidFill>
              </a:rPr>
              <a:t>Afiliados con condición de Enfermedad Preexistencia</a:t>
            </a:r>
            <a:endParaRPr lang="en-US" sz="1000" b="1" dirty="0">
              <a:solidFill>
                <a:srgbClr val="00B050"/>
              </a:solidFill>
            </a:endParaRPr>
          </a:p>
        </p:txBody>
      </p:sp>
      <p:sp>
        <p:nvSpPr>
          <p:cNvPr id="20" name="CuadroTexto 19"/>
          <p:cNvSpPr txBox="1"/>
          <p:nvPr/>
        </p:nvSpPr>
        <p:spPr>
          <a:xfrm>
            <a:off x="3880016" y="4770005"/>
            <a:ext cx="1548713" cy="400110"/>
          </a:xfrm>
          <a:prstGeom prst="rect">
            <a:avLst/>
          </a:prstGeom>
          <a:noFill/>
        </p:spPr>
        <p:txBody>
          <a:bodyPr wrap="square" rtlCol="0">
            <a:spAutoFit/>
          </a:bodyPr>
          <a:lstStyle/>
          <a:p>
            <a:pPr algn="ctr"/>
            <a:r>
              <a:rPr lang="es-CL" sz="1000" b="1" dirty="0"/>
              <a:t>Afiliados Buen Estado de Salud</a:t>
            </a:r>
            <a:endParaRPr lang="en-US" sz="1000" b="1" dirty="0"/>
          </a:p>
        </p:txBody>
      </p:sp>
      <p:sp>
        <p:nvSpPr>
          <p:cNvPr id="22" name="CuadroTexto 21"/>
          <p:cNvSpPr txBox="1"/>
          <p:nvPr/>
        </p:nvSpPr>
        <p:spPr>
          <a:xfrm>
            <a:off x="3755417" y="5277679"/>
            <a:ext cx="1797910" cy="400110"/>
          </a:xfrm>
          <a:prstGeom prst="rect">
            <a:avLst/>
          </a:prstGeom>
          <a:noFill/>
        </p:spPr>
        <p:txBody>
          <a:bodyPr wrap="square" rtlCol="0">
            <a:spAutoFit/>
          </a:bodyPr>
          <a:lstStyle/>
          <a:p>
            <a:pPr algn="ctr"/>
            <a:r>
              <a:rPr lang="es-CL" sz="1000" b="1" dirty="0">
                <a:solidFill>
                  <a:schemeClr val="accent1"/>
                </a:solidFill>
              </a:rPr>
              <a:t>Definido por la Contraloría de la </a:t>
            </a:r>
            <a:r>
              <a:rPr lang="es-CL" sz="1000" b="1" dirty="0" err="1">
                <a:solidFill>
                  <a:schemeClr val="accent1"/>
                </a:solidFill>
              </a:rPr>
              <a:t>Isapre</a:t>
            </a:r>
            <a:endParaRPr lang="en-US" sz="1000" b="1" dirty="0">
              <a:solidFill>
                <a:schemeClr val="accent1"/>
              </a:solidFill>
            </a:endParaRPr>
          </a:p>
        </p:txBody>
      </p:sp>
      <p:cxnSp>
        <p:nvCxnSpPr>
          <p:cNvPr id="24" name="Conector recto 23"/>
          <p:cNvCxnSpPr>
            <a:stCxn id="15" idx="3"/>
          </p:cNvCxnSpPr>
          <p:nvPr/>
        </p:nvCxnSpPr>
        <p:spPr>
          <a:xfrm flipV="1">
            <a:off x="5047355" y="2047816"/>
            <a:ext cx="834461" cy="5609"/>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Conector recto 25"/>
          <p:cNvCxnSpPr/>
          <p:nvPr/>
        </p:nvCxnSpPr>
        <p:spPr>
          <a:xfrm flipV="1">
            <a:off x="5881816" y="1606380"/>
            <a:ext cx="0" cy="865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8" name="Conector recto de flecha 27"/>
          <p:cNvCxnSpPr/>
          <p:nvPr/>
        </p:nvCxnSpPr>
        <p:spPr>
          <a:xfrm>
            <a:off x="5881816" y="1606380"/>
            <a:ext cx="395416"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9" name="Conector recto de flecha 28"/>
          <p:cNvCxnSpPr/>
          <p:nvPr/>
        </p:nvCxnSpPr>
        <p:spPr>
          <a:xfrm>
            <a:off x="5885934" y="2470087"/>
            <a:ext cx="395416"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1" name="CuadroTexto 30"/>
          <p:cNvSpPr txBox="1"/>
          <p:nvPr/>
        </p:nvSpPr>
        <p:spPr>
          <a:xfrm>
            <a:off x="6306069" y="1424068"/>
            <a:ext cx="2508417" cy="784830"/>
          </a:xfrm>
          <a:prstGeom prst="rect">
            <a:avLst/>
          </a:prstGeom>
          <a:noFill/>
        </p:spPr>
        <p:txBody>
          <a:bodyPr wrap="square" rtlCol="0">
            <a:spAutoFit/>
          </a:bodyPr>
          <a:lstStyle/>
          <a:p>
            <a:pPr algn="just"/>
            <a:r>
              <a:rPr lang="es-CL" sz="900" dirty="0"/>
              <a:t>1. </a:t>
            </a:r>
            <a:r>
              <a:rPr lang="es-CL" sz="900" b="1" dirty="0"/>
              <a:t>Pueden optar a un plan Homologo en coberturas, pagando su 7% más adicionales </a:t>
            </a:r>
            <a:r>
              <a:rPr lang="es-CL" sz="900" dirty="0"/>
              <a:t>(Adicionales siempre y cuando el precio final del plan supere el 7% imponible)</a:t>
            </a:r>
            <a:endParaRPr lang="en-US" sz="900" dirty="0"/>
          </a:p>
        </p:txBody>
      </p:sp>
      <p:sp>
        <p:nvSpPr>
          <p:cNvPr id="32" name="CuadroTexto 31"/>
          <p:cNvSpPr txBox="1"/>
          <p:nvPr/>
        </p:nvSpPr>
        <p:spPr>
          <a:xfrm>
            <a:off x="6306069" y="2278729"/>
            <a:ext cx="2508417" cy="784830"/>
          </a:xfrm>
          <a:prstGeom prst="rect">
            <a:avLst/>
          </a:prstGeom>
          <a:noFill/>
        </p:spPr>
        <p:txBody>
          <a:bodyPr wrap="square" rtlCol="0">
            <a:spAutoFit/>
          </a:bodyPr>
          <a:lstStyle/>
          <a:p>
            <a:pPr algn="just"/>
            <a:r>
              <a:rPr lang="es-CL" sz="900" dirty="0"/>
              <a:t>2. </a:t>
            </a:r>
            <a:r>
              <a:rPr lang="es-CL" sz="900" b="1" dirty="0"/>
              <a:t>Pueden optar a un plan sujeto solo al 7% imponible (Sin considerar adicionales que se estén pagando en el plan colectivo)</a:t>
            </a:r>
            <a:r>
              <a:rPr lang="es-CL" sz="900" dirty="0"/>
              <a:t>, lo que podría significar disminución de coberturas. </a:t>
            </a:r>
          </a:p>
        </p:txBody>
      </p:sp>
      <p:cxnSp>
        <p:nvCxnSpPr>
          <p:cNvPr id="33" name="Conector recto 32"/>
          <p:cNvCxnSpPr/>
          <p:nvPr/>
        </p:nvCxnSpPr>
        <p:spPr>
          <a:xfrm flipV="1">
            <a:off x="4919669" y="4303884"/>
            <a:ext cx="834461" cy="5609"/>
          </a:xfrm>
          <a:prstGeom prst="line">
            <a:avLst/>
          </a:prstGeom>
        </p:spPr>
        <p:style>
          <a:lnRef idx="1">
            <a:schemeClr val="dk1"/>
          </a:lnRef>
          <a:fillRef idx="0">
            <a:schemeClr val="dk1"/>
          </a:fillRef>
          <a:effectRef idx="0">
            <a:schemeClr val="dk1"/>
          </a:effectRef>
          <a:fontRef idx="minor">
            <a:schemeClr val="tx1"/>
          </a:fontRef>
        </p:style>
      </p:cxnSp>
      <p:cxnSp>
        <p:nvCxnSpPr>
          <p:cNvPr id="34" name="Conector recto 33"/>
          <p:cNvCxnSpPr/>
          <p:nvPr/>
        </p:nvCxnSpPr>
        <p:spPr>
          <a:xfrm flipV="1">
            <a:off x="5754130" y="3862448"/>
            <a:ext cx="0" cy="865000"/>
          </a:xfrm>
          <a:prstGeom prst="line">
            <a:avLst/>
          </a:prstGeom>
        </p:spPr>
        <p:style>
          <a:lnRef idx="1">
            <a:schemeClr val="dk1"/>
          </a:lnRef>
          <a:fillRef idx="0">
            <a:schemeClr val="dk1"/>
          </a:fillRef>
          <a:effectRef idx="0">
            <a:schemeClr val="dk1"/>
          </a:effectRef>
          <a:fontRef idx="minor">
            <a:schemeClr val="tx1"/>
          </a:fontRef>
        </p:style>
      </p:cxnSp>
      <p:cxnSp>
        <p:nvCxnSpPr>
          <p:cNvPr id="35" name="Conector recto de flecha 34"/>
          <p:cNvCxnSpPr/>
          <p:nvPr/>
        </p:nvCxnSpPr>
        <p:spPr>
          <a:xfrm>
            <a:off x="5754130" y="3862448"/>
            <a:ext cx="3954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ector recto de flecha 35"/>
          <p:cNvCxnSpPr/>
          <p:nvPr/>
        </p:nvCxnSpPr>
        <p:spPr>
          <a:xfrm>
            <a:off x="5758248" y="4726155"/>
            <a:ext cx="3954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CuadroTexto 36"/>
          <p:cNvSpPr txBox="1"/>
          <p:nvPr/>
        </p:nvSpPr>
        <p:spPr>
          <a:xfrm>
            <a:off x="6178383" y="3680136"/>
            <a:ext cx="2508417" cy="784830"/>
          </a:xfrm>
          <a:prstGeom prst="rect">
            <a:avLst/>
          </a:prstGeom>
          <a:noFill/>
        </p:spPr>
        <p:txBody>
          <a:bodyPr wrap="square" rtlCol="0">
            <a:spAutoFit/>
          </a:bodyPr>
          <a:lstStyle/>
          <a:p>
            <a:pPr algn="just"/>
            <a:r>
              <a:rPr lang="es-CL" sz="900" dirty="0"/>
              <a:t>1. </a:t>
            </a:r>
            <a:r>
              <a:rPr lang="es-CL" sz="900" b="1" dirty="0"/>
              <a:t>Pueden optar a un plan Homologo en coberturas, pagando su 7% más adicionales </a:t>
            </a:r>
            <a:r>
              <a:rPr lang="es-CL" sz="900" dirty="0"/>
              <a:t>(Adicionales siempre y cuando el precio final del plan supere el 7% imponible)</a:t>
            </a:r>
            <a:endParaRPr lang="en-US" sz="900" dirty="0"/>
          </a:p>
        </p:txBody>
      </p:sp>
      <p:sp>
        <p:nvSpPr>
          <p:cNvPr id="38" name="CuadroTexto 37"/>
          <p:cNvSpPr txBox="1"/>
          <p:nvPr/>
        </p:nvSpPr>
        <p:spPr>
          <a:xfrm>
            <a:off x="6178383" y="4534797"/>
            <a:ext cx="2508417" cy="784830"/>
          </a:xfrm>
          <a:prstGeom prst="rect">
            <a:avLst/>
          </a:prstGeom>
          <a:noFill/>
        </p:spPr>
        <p:txBody>
          <a:bodyPr wrap="square" rtlCol="0">
            <a:spAutoFit/>
          </a:bodyPr>
          <a:lstStyle/>
          <a:p>
            <a:pPr algn="just"/>
            <a:r>
              <a:rPr lang="es-CL" sz="900" dirty="0"/>
              <a:t>2. </a:t>
            </a:r>
            <a:r>
              <a:rPr lang="es-CL" sz="900" b="1" dirty="0"/>
              <a:t>Pueden optar a un plan de mayor cobertura, pagando el 7% más adicionales </a:t>
            </a:r>
            <a:r>
              <a:rPr lang="es-CL" sz="900" dirty="0"/>
              <a:t>(Adicionales siempre y cuando el precio final del plan supere el 7% imponible)</a:t>
            </a:r>
            <a:endParaRPr lang="en-US" sz="900" dirty="0"/>
          </a:p>
          <a:p>
            <a:pPr algn="just"/>
            <a:endParaRPr lang="en-US" sz="900" dirty="0"/>
          </a:p>
        </p:txBody>
      </p:sp>
      <p:sp>
        <p:nvSpPr>
          <p:cNvPr id="39" name="CuadroTexto 38"/>
          <p:cNvSpPr txBox="1"/>
          <p:nvPr/>
        </p:nvSpPr>
        <p:spPr>
          <a:xfrm>
            <a:off x="6519219" y="1019272"/>
            <a:ext cx="1977081" cy="430887"/>
          </a:xfrm>
          <a:prstGeom prst="rect">
            <a:avLst/>
          </a:prstGeom>
          <a:noFill/>
        </p:spPr>
        <p:txBody>
          <a:bodyPr wrap="square" rtlCol="0">
            <a:spAutoFit/>
          </a:bodyPr>
          <a:lstStyle/>
          <a:p>
            <a:pPr algn="ctr"/>
            <a:r>
              <a:rPr lang="es-CL" sz="1050" b="1" dirty="0">
                <a:solidFill>
                  <a:srgbClr val="00B050"/>
                </a:solidFill>
              </a:rPr>
              <a:t>“Afiliado con limitaciones de elección”</a:t>
            </a:r>
            <a:endParaRPr lang="en-US" sz="1050" b="1" dirty="0">
              <a:solidFill>
                <a:srgbClr val="00B050"/>
              </a:solidFill>
            </a:endParaRPr>
          </a:p>
        </p:txBody>
      </p:sp>
      <p:sp>
        <p:nvSpPr>
          <p:cNvPr id="40" name="CuadroTexto 39"/>
          <p:cNvSpPr txBox="1"/>
          <p:nvPr/>
        </p:nvSpPr>
        <p:spPr>
          <a:xfrm>
            <a:off x="6519219" y="3290071"/>
            <a:ext cx="1977081" cy="430887"/>
          </a:xfrm>
          <a:prstGeom prst="rect">
            <a:avLst/>
          </a:prstGeom>
          <a:noFill/>
        </p:spPr>
        <p:txBody>
          <a:bodyPr wrap="square" rtlCol="0">
            <a:spAutoFit/>
          </a:bodyPr>
          <a:lstStyle/>
          <a:p>
            <a:pPr algn="ctr"/>
            <a:r>
              <a:rPr lang="es-CL" sz="1050" b="1" dirty="0"/>
              <a:t>“Afiliado sin limitaciones de elección”</a:t>
            </a:r>
            <a:endParaRPr lang="en-US" sz="1050" b="1" dirty="0"/>
          </a:p>
        </p:txBody>
      </p:sp>
      <p:sp>
        <p:nvSpPr>
          <p:cNvPr id="42" name="Rectángulo 41"/>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Salida Plan Colectivo</a:t>
            </a:r>
          </a:p>
        </p:txBody>
      </p:sp>
      <p:pic>
        <p:nvPicPr>
          <p:cNvPr id="43" name="Imagen 42"/>
          <p:cNvPicPr>
            <a:picLocks noChangeAspect="1"/>
          </p:cNvPicPr>
          <p:nvPr/>
        </p:nvPicPr>
        <p:blipFill>
          <a:blip r:embed="rId3"/>
          <a:stretch>
            <a:fillRect/>
          </a:stretch>
        </p:blipFill>
        <p:spPr>
          <a:xfrm>
            <a:off x="2545680" y="2599101"/>
            <a:ext cx="478483" cy="859247"/>
          </a:xfrm>
          <a:prstGeom prst="rect">
            <a:avLst/>
          </a:prstGeom>
        </p:spPr>
      </p:pic>
      <p:sp>
        <p:nvSpPr>
          <p:cNvPr id="44" name="Flecha derecha 43"/>
          <p:cNvSpPr/>
          <p:nvPr/>
        </p:nvSpPr>
        <p:spPr>
          <a:xfrm rot="19143697">
            <a:off x="1928221" y="3394298"/>
            <a:ext cx="486032" cy="22243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5" name="CuadroTexto 44"/>
          <p:cNvSpPr txBox="1"/>
          <p:nvPr/>
        </p:nvSpPr>
        <p:spPr>
          <a:xfrm>
            <a:off x="2402911" y="3510036"/>
            <a:ext cx="1548713" cy="276999"/>
          </a:xfrm>
          <a:prstGeom prst="rect">
            <a:avLst/>
          </a:prstGeom>
          <a:noFill/>
        </p:spPr>
        <p:txBody>
          <a:bodyPr wrap="square" rtlCol="0">
            <a:spAutoFit/>
          </a:bodyPr>
          <a:lstStyle/>
          <a:p>
            <a:r>
              <a:rPr lang="es-CL" sz="1200" b="1" dirty="0"/>
              <a:t>Cotizante</a:t>
            </a:r>
            <a:endParaRPr lang="en-US" sz="1200" b="1" dirty="0"/>
          </a:p>
        </p:txBody>
      </p:sp>
    </p:spTree>
    <p:extLst>
      <p:ext uri="{BB962C8B-B14F-4D97-AF65-F5344CB8AC3E}">
        <p14:creationId xmlns:p14="http://schemas.microsoft.com/office/powerpoint/2010/main" val="152180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Modelo de Salud en Chile</a:t>
            </a:r>
          </a:p>
        </p:txBody>
      </p:sp>
      <p:sp>
        <p:nvSpPr>
          <p:cNvPr id="3" name="Marcador de texto 2"/>
          <p:cNvSpPr>
            <a:spLocks noGrp="1"/>
          </p:cNvSpPr>
          <p:nvPr>
            <p:ph type="body" sz="quarter" idx="13"/>
          </p:nvPr>
        </p:nvSpPr>
        <p:spPr/>
        <p:txBody>
          <a:bodyPr/>
          <a:lstStyle/>
          <a:p>
            <a:endParaRPr lang="es-CL"/>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2</a:t>
            </a:fld>
            <a:endParaRPr lang="en-US" dirty="0"/>
          </a:p>
        </p:txBody>
      </p:sp>
      <p:sp>
        <p:nvSpPr>
          <p:cNvPr id="6" name="Marcador de pie de página 5"/>
          <p:cNvSpPr>
            <a:spLocks noGrp="1"/>
          </p:cNvSpPr>
          <p:nvPr>
            <p:ph type="ftr" sz="quarter" idx="3"/>
          </p:nvPr>
        </p:nvSpPr>
        <p:spPr/>
        <p:txBody>
          <a:bodyPr/>
          <a:lstStyle/>
          <a:p>
            <a:r>
              <a:rPr lang="en-US"/>
              <a:t>© 2017 Willis Towers Watson. All rights reserved. Proprietary and Confidential. For Willis Towers Watson and Willis Towers Watson client use only.</a:t>
            </a:r>
            <a:endParaRPr lang="en-US" dirty="0"/>
          </a:p>
        </p:txBody>
      </p:sp>
      <p:sp>
        <p:nvSpPr>
          <p:cNvPr id="7" name="67 Rectángulo"/>
          <p:cNvSpPr/>
          <p:nvPr/>
        </p:nvSpPr>
        <p:spPr>
          <a:xfrm>
            <a:off x="6588224" y="3650540"/>
            <a:ext cx="792088" cy="4988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65 Rectángulo"/>
          <p:cNvSpPr/>
          <p:nvPr/>
        </p:nvSpPr>
        <p:spPr>
          <a:xfrm>
            <a:off x="6588224" y="2659872"/>
            <a:ext cx="720080" cy="4988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angle 4"/>
          <p:cNvSpPr>
            <a:spLocks noChangeArrowheads="1"/>
          </p:cNvSpPr>
          <p:nvPr/>
        </p:nvSpPr>
        <p:spPr bwMode="auto">
          <a:xfrm>
            <a:off x="179512" y="2420888"/>
            <a:ext cx="864096" cy="477968"/>
          </a:xfrm>
          <a:prstGeom prst="rect">
            <a:avLst/>
          </a:prstGeom>
          <a:solidFill>
            <a:schemeClr val="bg2"/>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a:r>
              <a:rPr lang="es-CL" sz="1100" b="1" dirty="0">
                <a:solidFill>
                  <a:schemeClr val="tx1"/>
                </a:solidFill>
                <a:latin typeface="+mj-lt"/>
              </a:rPr>
              <a:t>Salud</a:t>
            </a:r>
          </a:p>
        </p:txBody>
      </p:sp>
      <p:sp>
        <p:nvSpPr>
          <p:cNvPr id="10" name="Line 14"/>
          <p:cNvSpPr>
            <a:spLocks noChangeShapeType="1"/>
          </p:cNvSpPr>
          <p:nvPr/>
        </p:nvSpPr>
        <p:spPr bwMode="auto">
          <a:xfrm rot="16200000">
            <a:off x="1727684" y="2096852"/>
            <a:ext cx="0" cy="1224136"/>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11" name="Rectangle 4"/>
          <p:cNvSpPr>
            <a:spLocks noChangeArrowheads="1"/>
          </p:cNvSpPr>
          <p:nvPr/>
        </p:nvSpPr>
        <p:spPr bwMode="auto">
          <a:xfrm>
            <a:off x="2483768" y="2475111"/>
            <a:ext cx="1224136" cy="377825"/>
          </a:xfrm>
          <a:prstGeom prst="rect">
            <a:avLst/>
          </a:prstGeom>
          <a:solidFill>
            <a:schemeClr val="bg2"/>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a:r>
              <a:rPr lang="es-CL" sz="1000" b="1" dirty="0" err="1">
                <a:solidFill>
                  <a:schemeClr val="tx1"/>
                </a:solidFill>
                <a:latin typeface="+mj-lt"/>
              </a:rPr>
              <a:t>Fonasa</a:t>
            </a:r>
            <a:r>
              <a:rPr lang="es-CL" sz="1000" b="1" dirty="0">
                <a:solidFill>
                  <a:schemeClr val="tx1"/>
                </a:solidFill>
                <a:latin typeface="+mj-lt"/>
              </a:rPr>
              <a:t> / </a:t>
            </a:r>
            <a:r>
              <a:rPr lang="es-CL" sz="1000" b="1" dirty="0" err="1">
                <a:solidFill>
                  <a:schemeClr val="tx1"/>
                </a:solidFill>
                <a:latin typeface="+mj-lt"/>
              </a:rPr>
              <a:t>Isapre</a:t>
            </a:r>
            <a:endParaRPr lang="es-CL" sz="1000" b="1" dirty="0">
              <a:solidFill>
                <a:schemeClr val="tx1"/>
              </a:solidFill>
              <a:latin typeface="+mj-lt"/>
            </a:endParaRPr>
          </a:p>
        </p:txBody>
      </p:sp>
      <p:sp>
        <p:nvSpPr>
          <p:cNvPr id="12" name="Line 14"/>
          <p:cNvSpPr>
            <a:spLocks noChangeShapeType="1"/>
          </p:cNvSpPr>
          <p:nvPr/>
        </p:nvSpPr>
        <p:spPr bwMode="auto">
          <a:xfrm rot="16200000">
            <a:off x="3884811" y="2597795"/>
            <a:ext cx="0" cy="22225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13" name="Rectangle 4"/>
          <p:cNvSpPr>
            <a:spLocks noChangeArrowheads="1"/>
          </p:cNvSpPr>
          <p:nvPr/>
        </p:nvSpPr>
        <p:spPr bwMode="auto">
          <a:xfrm>
            <a:off x="4067944" y="2492896"/>
            <a:ext cx="1152128" cy="405960"/>
          </a:xfrm>
          <a:prstGeom prst="rect">
            <a:avLst/>
          </a:prstGeom>
          <a:solidFill>
            <a:schemeClr val="bg2"/>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a:r>
              <a:rPr lang="es-CL" sz="1000" b="1" dirty="0">
                <a:solidFill>
                  <a:schemeClr val="tx1"/>
                </a:solidFill>
                <a:latin typeface="+mj-lt"/>
              </a:rPr>
              <a:t>Seguros </a:t>
            </a:r>
          </a:p>
          <a:p>
            <a:pPr algn="ctr"/>
            <a:r>
              <a:rPr lang="es-CL" sz="1000" b="1" dirty="0">
                <a:solidFill>
                  <a:schemeClr val="tx1"/>
                </a:solidFill>
                <a:latin typeface="+mj-lt"/>
              </a:rPr>
              <a:t>no obligatorios</a:t>
            </a:r>
          </a:p>
        </p:txBody>
      </p:sp>
      <p:sp>
        <p:nvSpPr>
          <p:cNvPr id="14" name="Line 14"/>
          <p:cNvSpPr>
            <a:spLocks noChangeShapeType="1"/>
          </p:cNvSpPr>
          <p:nvPr/>
        </p:nvSpPr>
        <p:spPr bwMode="auto">
          <a:xfrm rot="16200000">
            <a:off x="4781798" y="1622574"/>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cxnSp>
        <p:nvCxnSpPr>
          <p:cNvPr id="15" name="21 Conector recto"/>
          <p:cNvCxnSpPr>
            <a:stCxn id="14" idx="0"/>
          </p:cNvCxnSpPr>
          <p:nvPr/>
        </p:nvCxnSpPr>
        <p:spPr>
          <a:xfrm>
            <a:off x="4559548" y="1844824"/>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6" name="Line 14"/>
          <p:cNvSpPr>
            <a:spLocks noChangeShapeType="1"/>
          </p:cNvSpPr>
          <p:nvPr/>
        </p:nvSpPr>
        <p:spPr bwMode="auto">
          <a:xfrm rot="16200000">
            <a:off x="4781798" y="3170312"/>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cxnSp>
        <p:nvCxnSpPr>
          <p:cNvPr id="17" name="23 Conector recto"/>
          <p:cNvCxnSpPr/>
          <p:nvPr/>
        </p:nvCxnSpPr>
        <p:spPr>
          <a:xfrm>
            <a:off x="4572000" y="2924944"/>
            <a:ext cx="0" cy="467617"/>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4"/>
          <p:cNvSpPr>
            <a:spLocks noChangeArrowheads="1"/>
          </p:cNvSpPr>
          <p:nvPr/>
        </p:nvSpPr>
        <p:spPr bwMode="auto">
          <a:xfrm>
            <a:off x="5004048" y="1701109"/>
            <a:ext cx="864096" cy="287428"/>
          </a:xfrm>
          <a:prstGeom prst="rect">
            <a:avLst/>
          </a:prstGeom>
          <a:solidFill>
            <a:schemeClr val="bg2"/>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a:r>
              <a:rPr lang="es-CL" sz="1000" b="1" dirty="0">
                <a:solidFill>
                  <a:schemeClr val="tx1"/>
                </a:solidFill>
                <a:latin typeface="+mj-lt"/>
              </a:rPr>
              <a:t>Colectivos</a:t>
            </a:r>
          </a:p>
        </p:txBody>
      </p:sp>
      <p:sp>
        <p:nvSpPr>
          <p:cNvPr id="19" name="Rectangle 4"/>
          <p:cNvSpPr>
            <a:spLocks noChangeArrowheads="1"/>
          </p:cNvSpPr>
          <p:nvPr/>
        </p:nvSpPr>
        <p:spPr bwMode="auto">
          <a:xfrm>
            <a:off x="5076056" y="3212976"/>
            <a:ext cx="792088" cy="287428"/>
          </a:xfrm>
          <a:prstGeom prst="rect">
            <a:avLst/>
          </a:prstGeom>
          <a:solidFill>
            <a:schemeClr val="bg2"/>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a:r>
              <a:rPr lang="es-CL" sz="1000" b="1" dirty="0">
                <a:solidFill>
                  <a:schemeClr val="tx1"/>
                </a:solidFill>
                <a:latin typeface="+mj-lt"/>
              </a:rPr>
              <a:t>Individual</a:t>
            </a:r>
          </a:p>
        </p:txBody>
      </p:sp>
      <p:sp>
        <p:nvSpPr>
          <p:cNvPr id="20" name="Line 14"/>
          <p:cNvSpPr>
            <a:spLocks noChangeShapeType="1"/>
          </p:cNvSpPr>
          <p:nvPr/>
        </p:nvSpPr>
        <p:spPr bwMode="auto">
          <a:xfrm rot="16200000">
            <a:off x="6450434" y="1334542"/>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21" name="Line 14"/>
          <p:cNvSpPr>
            <a:spLocks noChangeShapeType="1"/>
          </p:cNvSpPr>
          <p:nvPr/>
        </p:nvSpPr>
        <p:spPr bwMode="auto">
          <a:xfrm rot="16200000" flipH="1">
            <a:off x="6300191" y="1484784"/>
            <a:ext cx="1" cy="72008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22" name="Line 14"/>
          <p:cNvSpPr>
            <a:spLocks noChangeShapeType="1"/>
          </p:cNvSpPr>
          <p:nvPr/>
        </p:nvSpPr>
        <p:spPr bwMode="auto">
          <a:xfrm rot="16200000">
            <a:off x="6450434" y="1910607"/>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cxnSp>
        <p:nvCxnSpPr>
          <p:cNvPr id="23" name="33 Conector recto"/>
          <p:cNvCxnSpPr/>
          <p:nvPr/>
        </p:nvCxnSpPr>
        <p:spPr>
          <a:xfrm>
            <a:off x="6228184" y="1556792"/>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24" name="34 CuadroTexto"/>
          <p:cNvSpPr txBox="1"/>
          <p:nvPr/>
        </p:nvSpPr>
        <p:spPr>
          <a:xfrm>
            <a:off x="7236296" y="1424110"/>
            <a:ext cx="791452" cy="276999"/>
          </a:xfrm>
          <a:prstGeom prst="rect">
            <a:avLst/>
          </a:prstGeom>
          <a:noFill/>
        </p:spPr>
        <p:txBody>
          <a:bodyPr wrap="square" rtlCol="0">
            <a:spAutoFit/>
          </a:bodyPr>
          <a:lstStyle/>
          <a:p>
            <a:r>
              <a:rPr lang="es-CL" sz="1200" dirty="0"/>
              <a:t>Salud</a:t>
            </a:r>
          </a:p>
        </p:txBody>
      </p:sp>
      <p:sp>
        <p:nvSpPr>
          <p:cNvPr id="25" name="37 CuadroTexto"/>
          <p:cNvSpPr txBox="1"/>
          <p:nvPr/>
        </p:nvSpPr>
        <p:spPr>
          <a:xfrm>
            <a:off x="7236296" y="1711841"/>
            <a:ext cx="791452" cy="276999"/>
          </a:xfrm>
          <a:prstGeom prst="rect">
            <a:avLst/>
          </a:prstGeom>
          <a:noFill/>
        </p:spPr>
        <p:txBody>
          <a:bodyPr wrap="square" rtlCol="0">
            <a:spAutoFit/>
          </a:bodyPr>
          <a:lstStyle/>
          <a:p>
            <a:r>
              <a:rPr lang="es-CL" sz="1200" dirty="0"/>
              <a:t>Dental</a:t>
            </a:r>
          </a:p>
        </p:txBody>
      </p:sp>
      <p:sp>
        <p:nvSpPr>
          <p:cNvPr id="26" name="38 CuadroTexto"/>
          <p:cNvSpPr txBox="1"/>
          <p:nvPr/>
        </p:nvSpPr>
        <p:spPr>
          <a:xfrm>
            <a:off x="7020272" y="1999873"/>
            <a:ext cx="1007476" cy="276999"/>
          </a:xfrm>
          <a:prstGeom prst="rect">
            <a:avLst/>
          </a:prstGeom>
          <a:noFill/>
        </p:spPr>
        <p:txBody>
          <a:bodyPr wrap="square" rtlCol="0">
            <a:spAutoFit/>
          </a:bodyPr>
          <a:lstStyle/>
          <a:p>
            <a:r>
              <a:rPr lang="es-CL" sz="1200" dirty="0"/>
              <a:t>Catastrófico</a:t>
            </a:r>
          </a:p>
        </p:txBody>
      </p:sp>
      <p:sp>
        <p:nvSpPr>
          <p:cNvPr id="27" name="Line 14"/>
          <p:cNvSpPr>
            <a:spLocks noChangeShapeType="1"/>
          </p:cNvSpPr>
          <p:nvPr/>
        </p:nvSpPr>
        <p:spPr bwMode="auto">
          <a:xfrm rot="16200000">
            <a:off x="6293967" y="2630687"/>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28" name="Line 14"/>
          <p:cNvSpPr>
            <a:spLocks noChangeShapeType="1"/>
          </p:cNvSpPr>
          <p:nvPr/>
        </p:nvSpPr>
        <p:spPr bwMode="auto">
          <a:xfrm rot="16200000">
            <a:off x="6293967" y="3638798"/>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cxnSp>
        <p:nvCxnSpPr>
          <p:cNvPr id="29" name="42 Conector recto"/>
          <p:cNvCxnSpPr>
            <a:stCxn id="27" idx="0"/>
            <a:endCxn id="28" idx="0"/>
          </p:cNvCxnSpPr>
          <p:nvPr/>
        </p:nvCxnSpPr>
        <p:spPr>
          <a:xfrm>
            <a:off x="6071717" y="2852937"/>
            <a:ext cx="0" cy="1008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47 Conector recto"/>
          <p:cNvCxnSpPr/>
          <p:nvPr/>
        </p:nvCxnSpPr>
        <p:spPr>
          <a:xfrm flipH="1">
            <a:off x="5868144" y="3356690"/>
            <a:ext cx="21602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49 CuadroTexto"/>
          <p:cNvSpPr txBox="1"/>
          <p:nvPr/>
        </p:nvSpPr>
        <p:spPr>
          <a:xfrm>
            <a:off x="6588224" y="2679303"/>
            <a:ext cx="1295508" cy="400110"/>
          </a:xfrm>
          <a:prstGeom prst="rect">
            <a:avLst/>
          </a:prstGeom>
          <a:noFill/>
        </p:spPr>
        <p:txBody>
          <a:bodyPr wrap="square" rtlCol="0">
            <a:spAutoFit/>
          </a:bodyPr>
          <a:lstStyle/>
          <a:p>
            <a:r>
              <a:rPr lang="es-CL" sz="1000" b="1" dirty="0">
                <a:solidFill>
                  <a:schemeClr val="bg1"/>
                </a:solidFill>
              </a:rPr>
              <a:t>Libre </a:t>
            </a:r>
          </a:p>
          <a:p>
            <a:r>
              <a:rPr lang="es-CL" sz="1000" b="1" dirty="0">
                <a:solidFill>
                  <a:schemeClr val="bg1"/>
                </a:solidFill>
              </a:rPr>
              <a:t>Elección</a:t>
            </a:r>
          </a:p>
        </p:txBody>
      </p:sp>
      <p:sp>
        <p:nvSpPr>
          <p:cNvPr id="32" name="50 CuadroTexto"/>
          <p:cNvSpPr txBox="1"/>
          <p:nvPr/>
        </p:nvSpPr>
        <p:spPr>
          <a:xfrm>
            <a:off x="6588224" y="3789040"/>
            <a:ext cx="935150" cy="246221"/>
          </a:xfrm>
          <a:prstGeom prst="rect">
            <a:avLst/>
          </a:prstGeom>
          <a:noFill/>
        </p:spPr>
        <p:txBody>
          <a:bodyPr wrap="square" rtlCol="0">
            <a:spAutoFit/>
          </a:bodyPr>
          <a:lstStyle/>
          <a:p>
            <a:r>
              <a:rPr lang="es-CL" sz="1000" b="1" dirty="0">
                <a:solidFill>
                  <a:schemeClr val="bg1"/>
                </a:solidFill>
              </a:rPr>
              <a:t>Prestador</a:t>
            </a:r>
          </a:p>
        </p:txBody>
      </p:sp>
      <p:sp>
        <p:nvSpPr>
          <p:cNvPr id="34" name="Line 14"/>
          <p:cNvSpPr>
            <a:spLocks noChangeShapeType="1"/>
          </p:cNvSpPr>
          <p:nvPr/>
        </p:nvSpPr>
        <p:spPr bwMode="auto">
          <a:xfrm rot="16200000">
            <a:off x="7523374" y="2657108"/>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38" name="Line 14"/>
          <p:cNvSpPr>
            <a:spLocks noChangeShapeType="1"/>
          </p:cNvSpPr>
          <p:nvPr/>
        </p:nvSpPr>
        <p:spPr bwMode="auto">
          <a:xfrm rot="16200000">
            <a:off x="7632022" y="3660006"/>
            <a:ext cx="0" cy="444500"/>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42" name="62 CuadroTexto"/>
          <p:cNvSpPr txBox="1"/>
          <p:nvPr/>
        </p:nvSpPr>
        <p:spPr>
          <a:xfrm>
            <a:off x="7745624" y="2749971"/>
            <a:ext cx="1295508" cy="276999"/>
          </a:xfrm>
          <a:prstGeom prst="rect">
            <a:avLst/>
          </a:prstGeom>
          <a:noFill/>
        </p:spPr>
        <p:txBody>
          <a:bodyPr wrap="square" rtlCol="0">
            <a:spAutoFit/>
          </a:bodyPr>
          <a:lstStyle/>
          <a:p>
            <a:r>
              <a:rPr lang="es-CL" sz="1200" dirty="0"/>
              <a:t>Catastrófico</a:t>
            </a:r>
          </a:p>
        </p:txBody>
      </p:sp>
      <p:sp>
        <p:nvSpPr>
          <p:cNvPr id="43" name="63 CuadroTexto"/>
          <p:cNvSpPr txBox="1"/>
          <p:nvPr/>
        </p:nvSpPr>
        <p:spPr>
          <a:xfrm>
            <a:off x="7841564" y="3743755"/>
            <a:ext cx="1295508" cy="276999"/>
          </a:xfrm>
          <a:prstGeom prst="rect">
            <a:avLst/>
          </a:prstGeom>
          <a:noFill/>
        </p:spPr>
        <p:txBody>
          <a:bodyPr wrap="square" rtlCol="0">
            <a:spAutoFit/>
          </a:bodyPr>
          <a:lstStyle/>
          <a:p>
            <a:r>
              <a:rPr lang="es-CL" sz="1200" dirty="0"/>
              <a:t>Catastrófico</a:t>
            </a:r>
          </a:p>
        </p:txBody>
      </p:sp>
      <p:sp>
        <p:nvSpPr>
          <p:cNvPr id="46" name="55 CuadroTexto"/>
          <p:cNvSpPr txBox="1"/>
          <p:nvPr/>
        </p:nvSpPr>
        <p:spPr>
          <a:xfrm>
            <a:off x="467544" y="4437112"/>
            <a:ext cx="8281238" cy="1191095"/>
          </a:xfrm>
          <a:prstGeom prst="rect">
            <a:avLst/>
          </a:prstGeom>
          <a:noFill/>
        </p:spPr>
        <p:txBody>
          <a:bodyPr wrap="square" rtlCol="0">
            <a:spAutoFit/>
          </a:bodyPr>
          <a:lstStyle/>
          <a:p>
            <a:pPr marL="342900" lvl="2" indent="-342900" algn="just">
              <a:spcBef>
                <a:spcPct val="20000"/>
              </a:spcBef>
              <a:buClr>
                <a:schemeClr val="bg2"/>
              </a:buClr>
              <a:buSzPct val="60000"/>
              <a:buFont typeface="Wingdings"/>
              <a:buChar char=""/>
            </a:pPr>
            <a:r>
              <a:rPr lang="es-CL" sz="1100" dirty="0">
                <a:latin typeface="Arial"/>
              </a:rPr>
              <a:t>El seguro obligatorio que hay actualmente en nuestro país y que cubre gastos médicos es el SOAP (Seguro Obligatorio Accidentes Personas), el cual se activará solamente en caso de accidentes de tránsito y previo uso de Fonasa o Isapre.</a:t>
            </a:r>
          </a:p>
          <a:p>
            <a:pPr marL="342900" lvl="2" indent="-342900" algn="just">
              <a:spcBef>
                <a:spcPct val="20000"/>
              </a:spcBef>
              <a:buClr>
                <a:schemeClr val="bg2"/>
              </a:buClr>
              <a:buSzPct val="60000"/>
              <a:buFont typeface="Wingdings"/>
              <a:buChar char=""/>
            </a:pPr>
            <a:endParaRPr lang="es-CL" sz="1100" dirty="0">
              <a:latin typeface="Arial"/>
            </a:endParaRPr>
          </a:p>
          <a:p>
            <a:pPr marL="342900" lvl="2" indent="-342900" algn="just">
              <a:spcBef>
                <a:spcPct val="20000"/>
              </a:spcBef>
              <a:buClr>
                <a:schemeClr val="bg2"/>
              </a:buClr>
              <a:buSzPct val="60000"/>
              <a:buFont typeface="Wingdings"/>
              <a:buChar char=""/>
            </a:pPr>
            <a:r>
              <a:rPr lang="es-CL" sz="1100" dirty="0">
                <a:latin typeface="Arial"/>
              </a:rPr>
              <a:t>En casos de Accidentes Laborales o de Trayecto, la mutual tendrá que costear el 100% de los gastos efectuados, siendo prioridad siempre el SOAP mientras sea aplicable.</a:t>
            </a:r>
          </a:p>
          <a:p>
            <a:pPr marL="285750" indent="-285750" algn="just">
              <a:buClr>
                <a:srgbClr val="E65032"/>
              </a:buClr>
              <a:buFont typeface="Wingdings" panose="05000000000000000000" pitchFamily="2" charset="2"/>
              <a:buChar char="q"/>
            </a:pPr>
            <a:endParaRPr lang="es-CL" sz="1200" dirty="0"/>
          </a:p>
        </p:txBody>
      </p:sp>
      <p:sp>
        <p:nvSpPr>
          <p:cNvPr id="47" name="Rectangle 4"/>
          <p:cNvSpPr>
            <a:spLocks noChangeArrowheads="1"/>
          </p:cNvSpPr>
          <p:nvPr/>
        </p:nvSpPr>
        <p:spPr bwMode="auto">
          <a:xfrm>
            <a:off x="1115616" y="1412776"/>
            <a:ext cx="1224136" cy="377825"/>
          </a:xfrm>
          <a:prstGeom prst="rect">
            <a:avLst/>
          </a:prstGeom>
          <a:solidFill>
            <a:schemeClr val="bg1">
              <a:lumMod val="85000"/>
            </a:schemeClr>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a:r>
              <a:rPr lang="es-CL" sz="1000" b="1" dirty="0">
                <a:latin typeface="+mj-lt"/>
              </a:rPr>
              <a:t>Seguro </a:t>
            </a:r>
          </a:p>
          <a:p>
            <a:pPr algn="ctr"/>
            <a:r>
              <a:rPr lang="es-CL" sz="1000" b="1" dirty="0">
                <a:latin typeface="+mj-lt"/>
              </a:rPr>
              <a:t>Obligatorio</a:t>
            </a:r>
          </a:p>
        </p:txBody>
      </p:sp>
      <p:sp>
        <p:nvSpPr>
          <p:cNvPr id="48" name="Line 14"/>
          <p:cNvSpPr>
            <a:spLocks noChangeShapeType="1"/>
          </p:cNvSpPr>
          <p:nvPr/>
        </p:nvSpPr>
        <p:spPr bwMode="auto">
          <a:xfrm rot="16200000" flipH="1">
            <a:off x="1287269" y="2249236"/>
            <a:ext cx="815049" cy="6228"/>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49" name="Rectangle 4"/>
          <p:cNvSpPr>
            <a:spLocks noChangeArrowheads="1"/>
          </p:cNvSpPr>
          <p:nvPr/>
        </p:nvSpPr>
        <p:spPr bwMode="auto">
          <a:xfrm>
            <a:off x="1115616" y="3361768"/>
            <a:ext cx="1224136" cy="377825"/>
          </a:xfrm>
          <a:prstGeom prst="rect">
            <a:avLst/>
          </a:prstGeom>
          <a:solidFill>
            <a:schemeClr val="bg1">
              <a:lumMod val="85000"/>
            </a:schemeClr>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a:r>
              <a:rPr lang="es-CL" sz="1000" b="1" dirty="0">
                <a:latin typeface="+mj-lt"/>
              </a:rPr>
              <a:t>Mutual</a:t>
            </a:r>
          </a:p>
        </p:txBody>
      </p:sp>
      <p:sp>
        <p:nvSpPr>
          <p:cNvPr id="50" name="Line 14"/>
          <p:cNvSpPr>
            <a:spLocks noChangeShapeType="1"/>
          </p:cNvSpPr>
          <p:nvPr/>
        </p:nvSpPr>
        <p:spPr bwMode="auto">
          <a:xfrm rot="16200000">
            <a:off x="1406761" y="3065845"/>
            <a:ext cx="576066" cy="6227"/>
          </a:xfrm>
          <a:prstGeom prst="line">
            <a:avLst/>
          </a:prstGeom>
          <a:ln>
            <a:solidFill>
              <a:srgbClr val="FF0000"/>
            </a:solidFill>
            <a:headEnd/>
            <a:tailEnd type="triangle" w="med" len="med"/>
          </a:ln>
          <a:extLst/>
        </p:spPr>
        <p:style>
          <a:lnRef idx="1">
            <a:schemeClr val="accent1"/>
          </a:lnRef>
          <a:fillRef idx="2">
            <a:schemeClr val="accent1"/>
          </a:fillRef>
          <a:effectRef idx="1">
            <a:schemeClr val="accent1"/>
          </a:effectRef>
          <a:fontRef idx="minor">
            <a:schemeClr val="dk1"/>
          </a:fontRef>
        </p:style>
        <p:txBody>
          <a:bodyPr wrap="none" anchor="ctr"/>
          <a:lstStyle/>
          <a:p>
            <a:endParaRPr lang="es-MX"/>
          </a:p>
        </p:txBody>
      </p:sp>
      <p:sp>
        <p:nvSpPr>
          <p:cNvPr id="51" name="11 Elipse"/>
          <p:cNvSpPr/>
          <p:nvPr/>
        </p:nvSpPr>
        <p:spPr>
          <a:xfrm>
            <a:off x="1475656" y="2492896"/>
            <a:ext cx="432048" cy="38646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Rectángulo 51"/>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Modelo de Salud</a:t>
            </a:r>
            <a:endParaRPr lang="en-US" sz="1100" b="1" dirty="0"/>
          </a:p>
        </p:txBody>
      </p:sp>
      <p:sp>
        <p:nvSpPr>
          <p:cNvPr id="53" name="CuadroTexto 52"/>
          <p:cNvSpPr txBox="1"/>
          <p:nvPr/>
        </p:nvSpPr>
        <p:spPr>
          <a:xfrm>
            <a:off x="2344353" y="2034316"/>
            <a:ext cx="1423108" cy="430887"/>
          </a:xfrm>
          <a:prstGeom prst="rect">
            <a:avLst/>
          </a:prstGeom>
          <a:noFill/>
        </p:spPr>
        <p:txBody>
          <a:bodyPr wrap="square" rtlCol="0">
            <a:spAutoFit/>
          </a:bodyPr>
          <a:lstStyle/>
          <a:p>
            <a:pPr algn="ctr"/>
            <a:r>
              <a:rPr lang="es-CL" sz="1100" dirty="0"/>
              <a:t>1° Capa: Sistema Previsional</a:t>
            </a:r>
          </a:p>
        </p:txBody>
      </p:sp>
      <p:sp>
        <p:nvSpPr>
          <p:cNvPr id="54" name="CuadroTexto 53"/>
          <p:cNvSpPr txBox="1"/>
          <p:nvPr/>
        </p:nvSpPr>
        <p:spPr>
          <a:xfrm>
            <a:off x="4322947" y="2038055"/>
            <a:ext cx="1070919" cy="430887"/>
          </a:xfrm>
          <a:prstGeom prst="rect">
            <a:avLst/>
          </a:prstGeom>
          <a:noFill/>
        </p:spPr>
        <p:txBody>
          <a:bodyPr wrap="square" rtlCol="0">
            <a:spAutoFit/>
          </a:bodyPr>
          <a:lstStyle/>
          <a:p>
            <a:pPr algn="ctr"/>
            <a:r>
              <a:rPr lang="es-CL" sz="1100" dirty="0"/>
              <a:t>2° Capa: Seguros</a:t>
            </a:r>
          </a:p>
        </p:txBody>
      </p:sp>
    </p:spTree>
    <p:extLst>
      <p:ext uri="{BB962C8B-B14F-4D97-AF65-F5344CB8AC3E}">
        <p14:creationId xmlns:p14="http://schemas.microsoft.com/office/powerpoint/2010/main" val="2776401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t>¿Qué es un enfermedad preexistente y que restricciones puede involucrar esta condición en la afiliación a una </a:t>
            </a:r>
            <a:r>
              <a:rPr lang="es-CL" dirty="0" err="1"/>
              <a:t>Isapre</a:t>
            </a:r>
            <a:r>
              <a:rPr lang="es-CL" dirty="0"/>
              <a:t>?</a:t>
            </a:r>
            <a:endParaRPr lang="en-US" dirty="0"/>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20</a:t>
            </a:fld>
            <a:endParaRPr lang="en-US" dirty="0"/>
          </a:p>
        </p:txBody>
      </p:sp>
      <p:sp>
        <p:nvSpPr>
          <p:cNvPr id="6" name="Marcador de pie de página 5"/>
          <p:cNvSpPr>
            <a:spLocks noGrp="1"/>
          </p:cNvSpPr>
          <p:nvPr>
            <p:ph type="ftr" sz="quarter" idx="3"/>
          </p:nvPr>
        </p:nvSpPr>
        <p:spPr/>
        <p:txBody>
          <a:bodyPr/>
          <a:lstStyle/>
          <a:p>
            <a:r>
              <a:rPr lang="en-US"/>
              <a:t>© 2017 Willis Towers Watson. All rights reserved. Proprietary and Confidential. For Willis Towers Watson and Willis Towers Watson client use only.</a:t>
            </a:r>
            <a:endParaRPr lang="en-US" dirty="0"/>
          </a:p>
        </p:txBody>
      </p:sp>
      <p:sp>
        <p:nvSpPr>
          <p:cNvPr id="8" name="4 CuadroTexto"/>
          <p:cNvSpPr txBox="1">
            <a:spLocks/>
          </p:cNvSpPr>
          <p:nvPr/>
        </p:nvSpPr>
        <p:spPr>
          <a:xfrm>
            <a:off x="358346" y="1454622"/>
            <a:ext cx="8229600" cy="4218591"/>
          </a:xfrm>
          <a:prstGeom prst="rect">
            <a:avLst/>
          </a:prstGeom>
          <a:noFill/>
        </p:spPr>
        <p:txBody>
          <a:bodyPr vert="horz" wrap="square" lIns="0" tIns="0" rIns="0" bIns="0" rtlCol="0">
            <a:sp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just">
              <a:spcBef>
                <a:spcPct val="20000"/>
              </a:spcBef>
              <a:buClr>
                <a:schemeClr val="bg2"/>
              </a:buClr>
              <a:buSzPct val="60000"/>
              <a:buNone/>
            </a:pPr>
            <a:r>
              <a:rPr lang="es-CL" sz="1400" b="1" dirty="0">
                <a:latin typeface="+mj-lt"/>
              </a:rPr>
              <a:t>¿Qué es una enfermedad preexistente?</a:t>
            </a:r>
          </a:p>
          <a:p>
            <a:pPr lvl="2" algn="just">
              <a:spcBef>
                <a:spcPct val="20000"/>
              </a:spcBef>
              <a:buClr>
                <a:schemeClr val="bg2"/>
              </a:buClr>
              <a:buSzPct val="60000"/>
            </a:pPr>
            <a:r>
              <a:rPr lang="es-CL" sz="1400" dirty="0">
                <a:latin typeface="+mj-lt"/>
              </a:rPr>
              <a:t>Son aquellas enfermedades o condiciones que se han iniciado o diagnosticado antes del ingreso a la contratación del plan de salud.</a:t>
            </a:r>
          </a:p>
          <a:p>
            <a:pPr marL="0" lvl="2" algn="just">
              <a:spcBef>
                <a:spcPct val="20000"/>
              </a:spcBef>
              <a:buClr>
                <a:schemeClr val="bg2"/>
              </a:buClr>
              <a:buSzPct val="60000"/>
            </a:pPr>
            <a:endParaRPr lang="es-CL" sz="1400" dirty="0">
              <a:latin typeface="+mj-lt"/>
            </a:endParaRPr>
          </a:p>
          <a:p>
            <a:pPr marL="0" lvl="2" indent="0" algn="just">
              <a:spcBef>
                <a:spcPct val="20000"/>
              </a:spcBef>
              <a:buClr>
                <a:schemeClr val="bg2"/>
              </a:buClr>
              <a:buSzPct val="60000"/>
              <a:buNone/>
            </a:pPr>
            <a:r>
              <a:rPr lang="es-CL" sz="1400" b="1" dirty="0">
                <a:latin typeface="+mj-lt"/>
              </a:rPr>
              <a:t>Si estoy en </a:t>
            </a:r>
            <a:r>
              <a:rPr lang="es-CL" sz="1400" b="1" dirty="0" err="1">
                <a:latin typeface="+mj-lt"/>
              </a:rPr>
              <a:t>Isapre</a:t>
            </a:r>
            <a:r>
              <a:rPr lang="es-CL" sz="1400" b="1" dirty="0">
                <a:latin typeface="+mj-lt"/>
              </a:rPr>
              <a:t> y me quiero cambiar a Fonasa ¿Ésta me bonificará en caso de poseer una enfermedad preexistente? </a:t>
            </a:r>
          </a:p>
          <a:p>
            <a:pPr lvl="2" algn="just">
              <a:spcBef>
                <a:spcPct val="20000"/>
              </a:spcBef>
              <a:buClr>
                <a:schemeClr val="bg2"/>
              </a:buClr>
              <a:buSzPct val="60000"/>
            </a:pPr>
            <a:r>
              <a:rPr lang="es-CL" sz="1400" b="1" dirty="0">
                <a:latin typeface="+mj-lt"/>
              </a:rPr>
              <a:t>SÍ</a:t>
            </a:r>
            <a:r>
              <a:rPr lang="es-CL" sz="1400" dirty="0">
                <a:latin typeface="+mj-lt"/>
              </a:rPr>
              <a:t>… La problemática podría ocurrir si el afiliado quisiera volver a contratar un plan </a:t>
            </a:r>
            <a:r>
              <a:rPr lang="es-CL" sz="1400" dirty="0" err="1">
                <a:latin typeface="+mj-lt"/>
              </a:rPr>
              <a:t>Isapre</a:t>
            </a:r>
            <a:r>
              <a:rPr lang="es-CL" sz="1400" dirty="0">
                <a:latin typeface="+mj-lt"/>
              </a:rPr>
              <a:t>. </a:t>
            </a:r>
          </a:p>
          <a:p>
            <a:pPr marL="550862" lvl="3" indent="-285750" algn="just">
              <a:spcBef>
                <a:spcPct val="20000"/>
              </a:spcBef>
              <a:buClr>
                <a:schemeClr val="tx2"/>
              </a:buClr>
              <a:buSzPct val="60000"/>
              <a:buFont typeface="Wingdings"/>
              <a:buChar char=""/>
            </a:pPr>
            <a:endParaRPr lang="es-CL" dirty="0">
              <a:latin typeface="+mj-lt"/>
            </a:endParaRPr>
          </a:p>
          <a:p>
            <a:pPr marL="93662" lvl="2" indent="-285750" algn="just">
              <a:spcBef>
                <a:spcPct val="20000"/>
              </a:spcBef>
              <a:buClr>
                <a:schemeClr val="tx2"/>
              </a:buClr>
              <a:buSzPct val="60000"/>
              <a:buFont typeface="Wingdings"/>
              <a:buChar char=""/>
            </a:pPr>
            <a:r>
              <a:rPr lang="es-CL" sz="1400" dirty="0">
                <a:latin typeface="+mj-lt"/>
              </a:rPr>
              <a:t>Para ingresar a la </a:t>
            </a:r>
            <a:r>
              <a:rPr lang="es-CL" sz="1400" dirty="0" err="1">
                <a:latin typeface="+mj-lt"/>
              </a:rPr>
              <a:t>Isapre</a:t>
            </a:r>
            <a:r>
              <a:rPr lang="es-CL" sz="1400" dirty="0">
                <a:latin typeface="+mj-lt"/>
              </a:rPr>
              <a:t>:</a:t>
            </a:r>
          </a:p>
          <a:p>
            <a:pPr marL="550862" lvl="3" indent="-285750" algn="just">
              <a:spcBef>
                <a:spcPct val="20000"/>
              </a:spcBef>
              <a:buClr>
                <a:schemeClr val="tx2"/>
              </a:buClr>
              <a:buSzPct val="60000"/>
              <a:buFont typeface="Wingdings"/>
              <a:buChar char=""/>
            </a:pPr>
            <a:r>
              <a:rPr lang="es-CL" b="1" dirty="0">
                <a:latin typeface="+mj-lt"/>
              </a:rPr>
              <a:t>Aceptar la afiliación</a:t>
            </a:r>
            <a:r>
              <a:rPr lang="es-CL" dirty="0">
                <a:latin typeface="+mj-lt"/>
              </a:rPr>
              <a:t>. </a:t>
            </a:r>
          </a:p>
          <a:p>
            <a:pPr marL="550862" lvl="3" indent="-285750" algn="just">
              <a:spcBef>
                <a:spcPct val="20000"/>
              </a:spcBef>
              <a:buClr>
                <a:schemeClr val="tx2"/>
              </a:buClr>
              <a:buSzPct val="60000"/>
              <a:buFont typeface="Wingdings"/>
              <a:buChar char=""/>
            </a:pPr>
            <a:r>
              <a:rPr lang="es-CL" b="1" dirty="0">
                <a:latin typeface="+mj-lt"/>
              </a:rPr>
              <a:t>Restringir la patología </a:t>
            </a:r>
            <a:r>
              <a:rPr lang="es-CL" dirty="0">
                <a:latin typeface="+mj-lt"/>
              </a:rPr>
              <a:t>(Ej. 25% de bonificación por 18 meses)</a:t>
            </a:r>
          </a:p>
          <a:p>
            <a:pPr marL="550862" lvl="3" indent="-285750" algn="just">
              <a:spcBef>
                <a:spcPct val="20000"/>
              </a:spcBef>
              <a:buClr>
                <a:schemeClr val="tx2"/>
              </a:buClr>
              <a:buSzPct val="60000"/>
              <a:buFont typeface="Wingdings"/>
              <a:buChar char=""/>
            </a:pPr>
            <a:r>
              <a:rPr lang="es-CL" b="1" dirty="0">
                <a:latin typeface="+mj-lt"/>
              </a:rPr>
              <a:t>NO aceptar la afiliación.</a:t>
            </a:r>
          </a:p>
          <a:p>
            <a:pPr marL="0" lvl="2" indent="0" algn="just">
              <a:spcBef>
                <a:spcPct val="20000"/>
              </a:spcBef>
              <a:buClr>
                <a:schemeClr val="bg2"/>
              </a:buClr>
              <a:buSzPct val="60000"/>
              <a:buNone/>
            </a:pPr>
            <a:endParaRPr lang="es-CL" sz="1400" dirty="0">
              <a:latin typeface="+mj-lt"/>
            </a:endParaRPr>
          </a:p>
          <a:p>
            <a:pPr marL="342900" lvl="2" indent="-342900" algn="just">
              <a:spcBef>
                <a:spcPct val="20000"/>
              </a:spcBef>
              <a:buClr>
                <a:schemeClr val="bg2"/>
              </a:buClr>
              <a:buSzPct val="60000"/>
              <a:buFont typeface="Wingdings"/>
              <a:buChar char=""/>
            </a:pPr>
            <a:r>
              <a:rPr lang="es-CL" sz="1400" dirty="0">
                <a:latin typeface="+mj-lt"/>
              </a:rPr>
              <a:t>Las </a:t>
            </a:r>
            <a:r>
              <a:rPr lang="es-CL" sz="1400" dirty="0" err="1">
                <a:latin typeface="+mj-lt"/>
              </a:rPr>
              <a:t>Isapres</a:t>
            </a:r>
            <a:r>
              <a:rPr lang="es-CL" sz="1400" dirty="0">
                <a:latin typeface="+mj-lt"/>
              </a:rPr>
              <a:t>, según la Ley, no están obligadas a aceptar inclusiones por enfermedades preexistentes del posible afiliado o su grupo familiar.</a:t>
            </a:r>
          </a:p>
        </p:txBody>
      </p:sp>
      <p:sp>
        <p:nvSpPr>
          <p:cNvPr id="7" name="Rectángulo 6"/>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Enfermedad Preexistente</a:t>
            </a:r>
            <a:endParaRPr lang="en-US" sz="1100" b="1" dirty="0"/>
          </a:p>
        </p:txBody>
      </p:sp>
    </p:spTree>
    <p:extLst>
      <p:ext uri="{BB962C8B-B14F-4D97-AF65-F5344CB8AC3E}">
        <p14:creationId xmlns:p14="http://schemas.microsoft.com/office/powerpoint/2010/main" val="768272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Evolución del Gasto en Salud</a:t>
            </a:r>
            <a:endParaRPr lang="en-US" dirty="0"/>
          </a:p>
        </p:txBody>
      </p:sp>
      <p:sp>
        <p:nvSpPr>
          <p:cNvPr id="3" name="Marcador de texto 2"/>
          <p:cNvSpPr>
            <a:spLocks noGrp="1"/>
          </p:cNvSpPr>
          <p:nvPr>
            <p:ph type="body" sz="quarter" idx="13"/>
          </p:nvPr>
        </p:nvSpPr>
        <p:spPr/>
        <p:txBody>
          <a:bodyPr/>
          <a:lstStyle/>
          <a:p>
            <a:r>
              <a:rPr lang="es-CL" dirty="0"/>
              <a:t>Factores que influyen en los costos anuales</a:t>
            </a:r>
            <a:endParaRPr lang="en-US" dirty="0"/>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21</a:t>
            </a:fld>
            <a:endParaRPr lang="en-US" dirty="0"/>
          </a:p>
        </p:txBody>
      </p:sp>
      <p:sp>
        <p:nvSpPr>
          <p:cNvPr id="6" name="Marcador de pie de página 5"/>
          <p:cNvSpPr>
            <a:spLocks noGrp="1"/>
          </p:cNvSpPr>
          <p:nvPr>
            <p:ph type="ftr" sz="quarter" idx="3"/>
          </p:nvPr>
        </p:nvSpPr>
        <p:spPr/>
        <p:txBody>
          <a:bodyPr/>
          <a:lstStyle/>
          <a:p>
            <a:r>
              <a:rPr lang="en-US"/>
              <a:t>© 2017 Willis Towers Watson. All rights reserved. Proprietary and Confidential. For Willis Towers Watson and Willis Towers Watson client use only.</a:t>
            </a:r>
            <a:endParaRPr lang="en-US" dirty="0"/>
          </a:p>
        </p:txBody>
      </p:sp>
      <p:sp>
        <p:nvSpPr>
          <p:cNvPr id="7" name="6 Marcador de contenido"/>
          <p:cNvSpPr>
            <a:spLocks noGrp="1"/>
          </p:cNvSpPr>
          <p:nvPr>
            <p:ph idx="1"/>
          </p:nvPr>
        </p:nvSpPr>
        <p:spPr>
          <a:xfrm>
            <a:off x="5943286" y="1342963"/>
            <a:ext cx="2808312" cy="4824536"/>
          </a:xfrm>
        </p:spPr>
        <p:txBody>
          <a:bodyPr>
            <a:normAutofit/>
          </a:bodyPr>
          <a:lstStyle/>
          <a:p>
            <a:pPr lvl="2">
              <a:lnSpc>
                <a:spcPct val="150000"/>
              </a:lnSpc>
            </a:pPr>
            <a:r>
              <a:rPr lang="es-CL" sz="1100" b="1" dirty="0">
                <a:latin typeface="Arial" charset="0"/>
              </a:rPr>
              <a:t>Por qué?</a:t>
            </a:r>
          </a:p>
          <a:p>
            <a:pPr lvl="3">
              <a:lnSpc>
                <a:spcPct val="150000"/>
              </a:lnSpc>
              <a:buFont typeface="Arial" panose="020B0604020202020204" pitchFamily="34" charset="0"/>
              <a:buChar char="•"/>
            </a:pPr>
            <a:r>
              <a:rPr lang="es-CL" sz="1100" dirty="0">
                <a:latin typeface="Arial" charset="0"/>
              </a:rPr>
              <a:t>Aumentos frecuencias</a:t>
            </a:r>
          </a:p>
          <a:p>
            <a:pPr lvl="3">
              <a:lnSpc>
                <a:spcPct val="150000"/>
              </a:lnSpc>
              <a:buFont typeface="Arial" panose="020B0604020202020204" pitchFamily="34" charset="0"/>
              <a:buChar char="•"/>
            </a:pPr>
            <a:r>
              <a:rPr lang="es-CL" sz="1100" dirty="0">
                <a:latin typeface="Arial" charset="0"/>
              </a:rPr>
              <a:t>Mayor acceso a Salud</a:t>
            </a:r>
          </a:p>
          <a:p>
            <a:pPr lvl="3">
              <a:lnSpc>
                <a:spcPct val="150000"/>
              </a:lnSpc>
              <a:buFont typeface="Arial" panose="020B0604020202020204" pitchFamily="34" charset="0"/>
              <a:buChar char="•"/>
            </a:pPr>
            <a:r>
              <a:rPr lang="es-CL" sz="1100" dirty="0">
                <a:latin typeface="Arial" charset="0"/>
              </a:rPr>
              <a:t>Mejores tecnologías</a:t>
            </a:r>
          </a:p>
          <a:p>
            <a:pPr lvl="3">
              <a:lnSpc>
                <a:spcPct val="150000"/>
              </a:lnSpc>
              <a:buFont typeface="Arial" panose="020B0604020202020204" pitchFamily="34" charset="0"/>
              <a:buChar char="•"/>
            </a:pPr>
            <a:r>
              <a:rPr lang="es-CL" sz="1100" dirty="0">
                <a:latin typeface="Arial" charset="0"/>
              </a:rPr>
              <a:t>Demandas a los médicos</a:t>
            </a:r>
          </a:p>
          <a:p>
            <a:pPr lvl="3">
              <a:lnSpc>
                <a:spcPct val="150000"/>
              </a:lnSpc>
              <a:buFont typeface="Arial" panose="020B0604020202020204" pitchFamily="34" charset="0"/>
              <a:buChar char="•"/>
            </a:pPr>
            <a:r>
              <a:rPr lang="es-CL" sz="1100" dirty="0">
                <a:latin typeface="Arial" charset="0"/>
              </a:rPr>
              <a:t>Envejecimiento población</a:t>
            </a:r>
          </a:p>
          <a:p>
            <a:pPr lvl="3">
              <a:lnSpc>
                <a:spcPct val="150000"/>
              </a:lnSpc>
              <a:buFont typeface="Arial" panose="020B0604020202020204" pitchFamily="34" charset="0"/>
              <a:buChar char="•"/>
            </a:pPr>
            <a:r>
              <a:rPr lang="es-CL" sz="1100" dirty="0">
                <a:latin typeface="Arial" charset="0"/>
              </a:rPr>
              <a:t>Disminución coberturas </a:t>
            </a:r>
            <a:r>
              <a:rPr lang="es-CL" sz="1100" dirty="0" err="1">
                <a:latin typeface="Arial" charset="0"/>
              </a:rPr>
              <a:t>Isapre</a:t>
            </a:r>
            <a:endParaRPr lang="es-CL" sz="1100" dirty="0">
              <a:latin typeface="Arial" charset="0"/>
            </a:endParaRPr>
          </a:p>
          <a:p>
            <a:pPr lvl="3">
              <a:lnSpc>
                <a:spcPct val="150000"/>
              </a:lnSpc>
              <a:buFont typeface="Arial" panose="020B0604020202020204" pitchFamily="34" charset="0"/>
              <a:buChar char="•"/>
            </a:pPr>
            <a:r>
              <a:rPr lang="es-CL" sz="1100" dirty="0">
                <a:latin typeface="Arial" charset="0"/>
              </a:rPr>
              <a:t>Aumentos de los costos por sobre el aumentos en los aportes</a:t>
            </a:r>
          </a:p>
          <a:p>
            <a:pPr lvl="3">
              <a:lnSpc>
                <a:spcPct val="150000"/>
              </a:lnSpc>
              <a:buFont typeface="Arial" panose="020B0604020202020204" pitchFamily="34" charset="0"/>
              <a:buChar char="•"/>
            </a:pPr>
            <a:r>
              <a:rPr lang="es-CL" sz="1100" dirty="0">
                <a:latin typeface="Arial" charset="0"/>
              </a:rPr>
              <a:t>Inflación / IPC</a:t>
            </a:r>
          </a:p>
          <a:p>
            <a:endParaRPr lang="es-CL" dirty="0"/>
          </a:p>
        </p:txBody>
      </p:sp>
      <p:graphicFrame>
        <p:nvGraphicFramePr>
          <p:cNvPr id="8" name="1 Gráfico"/>
          <p:cNvGraphicFramePr>
            <a:graphicFrameLocks/>
          </p:cNvGraphicFramePr>
          <p:nvPr>
            <p:extLst>
              <p:ext uri="{D42A27DB-BD31-4B8C-83A1-F6EECF244321}">
                <p14:modId xmlns:p14="http://schemas.microsoft.com/office/powerpoint/2010/main" val="428010526"/>
              </p:ext>
            </p:extLst>
          </p:nvPr>
        </p:nvGraphicFramePr>
        <p:xfrm>
          <a:off x="323528" y="1484784"/>
          <a:ext cx="5688632"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9" name="2 Flecha derecha"/>
          <p:cNvSpPr/>
          <p:nvPr/>
        </p:nvSpPr>
        <p:spPr>
          <a:xfrm>
            <a:off x="2771800" y="3789040"/>
            <a:ext cx="864096" cy="648072"/>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utoShape 20"/>
          <p:cNvSpPr>
            <a:spLocks/>
          </p:cNvSpPr>
          <p:nvPr/>
        </p:nvSpPr>
        <p:spPr bwMode="auto">
          <a:xfrm>
            <a:off x="1128714" y="2780928"/>
            <a:ext cx="92868" cy="2592288"/>
          </a:xfrm>
          <a:prstGeom prst="leftBrace">
            <a:avLst>
              <a:gd name="adj1" fmla="val 14359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s-CL"/>
          </a:p>
        </p:txBody>
      </p:sp>
      <p:sp>
        <p:nvSpPr>
          <p:cNvPr id="11" name="Text Box 21"/>
          <p:cNvSpPr txBox="1">
            <a:spLocks noChangeArrowheads="1"/>
          </p:cNvSpPr>
          <p:nvPr/>
        </p:nvSpPr>
        <p:spPr bwMode="auto">
          <a:xfrm>
            <a:off x="450497" y="3933056"/>
            <a:ext cx="593111"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sz="2000">
                <a:solidFill>
                  <a:schemeClr val="tx1"/>
                </a:solidFill>
                <a:latin typeface="Helvetica" pitchFamily="34" charset="0"/>
                <a:ea typeface="ＭＳ Ｐゴシック" pitchFamily="34" charset="-128"/>
              </a:defRPr>
            </a:lvl1pPr>
            <a:lvl2pPr marL="742950" indent="-285750">
              <a:defRPr sz="2000">
                <a:solidFill>
                  <a:schemeClr val="tx1"/>
                </a:solidFill>
                <a:latin typeface="Helvetica" pitchFamily="34" charset="0"/>
                <a:ea typeface="ＭＳ Ｐゴシック" pitchFamily="34" charset="-128"/>
              </a:defRPr>
            </a:lvl2pPr>
            <a:lvl3pPr marL="1143000" indent="-228600">
              <a:defRPr sz="2000">
                <a:solidFill>
                  <a:schemeClr val="tx1"/>
                </a:solidFill>
                <a:latin typeface="Helvetica" pitchFamily="34" charset="0"/>
                <a:ea typeface="ＭＳ Ｐゴシック" pitchFamily="34" charset="-128"/>
              </a:defRPr>
            </a:lvl3pPr>
            <a:lvl4pPr marL="1600200" indent="-228600">
              <a:defRPr sz="2000">
                <a:solidFill>
                  <a:schemeClr val="tx1"/>
                </a:solidFill>
                <a:latin typeface="Helvetica" pitchFamily="34" charset="0"/>
                <a:ea typeface="ＭＳ Ｐゴシック" pitchFamily="34" charset="-128"/>
              </a:defRPr>
            </a:lvl4pPr>
            <a:lvl5pPr marL="2057400" indent="-228600">
              <a:defRPr sz="2000">
                <a:solidFill>
                  <a:schemeClr val="tx1"/>
                </a:solidFill>
                <a:latin typeface="Helvetica" pitchFamily="34" charset="0"/>
                <a:ea typeface="ＭＳ Ｐゴシック" pitchFamily="34" charset="-128"/>
              </a:defRPr>
            </a:lvl5pPr>
            <a:lvl6pPr marL="25146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6pPr>
            <a:lvl7pPr marL="29718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7pPr>
            <a:lvl8pPr marL="34290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8pPr>
            <a:lvl9pPr marL="38862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9pPr>
          </a:lstStyle>
          <a:p>
            <a:pPr algn="l">
              <a:lnSpc>
                <a:spcPct val="80000"/>
              </a:lnSpc>
            </a:pPr>
            <a:r>
              <a:rPr lang="es-CL" sz="1600" dirty="0">
                <a:latin typeface="Arial" charset="0"/>
              </a:rPr>
              <a:t>Costo </a:t>
            </a:r>
          </a:p>
          <a:p>
            <a:pPr algn="l">
              <a:lnSpc>
                <a:spcPct val="80000"/>
              </a:lnSpc>
            </a:pPr>
            <a:r>
              <a:rPr lang="es-CL" sz="1600" dirty="0">
                <a:latin typeface="Arial" charset="0"/>
              </a:rPr>
              <a:t>Salud</a:t>
            </a:r>
          </a:p>
        </p:txBody>
      </p:sp>
      <p:sp>
        <p:nvSpPr>
          <p:cNvPr id="12" name="AutoShape 18"/>
          <p:cNvSpPr>
            <a:spLocks/>
          </p:cNvSpPr>
          <p:nvPr/>
        </p:nvSpPr>
        <p:spPr bwMode="auto">
          <a:xfrm>
            <a:off x="2385914" y="3989164"/>
            <a:ext cx="169862" cy="1384052"/>
          </a:xfrm>
          <a:prstGeom prst="rightBrace">
            <a:avLst>
              <a:gd name="adj1" fmla="val 8909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80000"/>
              </a:lnSpc>
            </a:pPr>
            <a:endParaRPr lang="es-CL" sz="3200" b="1">
              <a:latin typeface="Arial Black" pitchFamily="34" charset="0"/>
            </a:endParaRPr>
          </a:p>
        </p:txBody>
      </p:sp>
      <p:sp>
        <p:nvSpPr>
          <p:cNvPr id="13" name="AutoShape 18"/>
          <p:cNvSpPr>
            <a:spLocks/>
          </p:cNvSpPr>
          <p:nvPr/>
        </p:nvSpPr>
        <p:spPr bwMode="auto">
          <a:xfrm>
            <a:off x="5076056" y="3717032"/>
            <a:ext cx="169862" cy="1600076"/>
          </a:xfrm>
          <a:prstGeom prst="rightBrace">
            <a:avLst>
              <a:gd name="adj1" fmla="val 8909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80000"/>
              </a:lnSpc>
            </a:pPr>
            <a:endParaRPr lang="es-CL" sz="3200" b="1">
              <a:latin typeface="Arial Black" pitchFamily="34" charset="0"/>
            </a:endParaRPr>
          </a:p>
        </p:txBody>
      </p:sp>
      <p:sp>
        <p:nvSpPr>
          <p:cNvPr id="14" name="Text Box 4"/>
          <p:cNvSpPr txBox="1">
            <a:spLocks noChangeArrowheads="1"/>
          </p:cNvSpPr>
          <p:nvPr/>
        </p:nvSpPr>
        <p:spPr bwMode="auto">
          <a:xfrm>
            <a:off x="1043608" y="2464557"/>
            <a:ext cx="1583510" cy="17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sz="2000">
                <a:solidFill>
                  <a:schemeClr val="tx1"/>
                </a:solidFill>
                <a:latin typeface="Helvetica" pitchFamily="34" charset="0"/>
                <a:ea typeface="ＭＳ Ｐゴシック" pitchFamily="34" charset="-128"/>
              </a:defRPr>
            </a:lvl1pPr>
            <a:lvl2pPr marL="742950" indent="-285750">
              <a:defRPr sz="2000">
                <a:solidFill>
                  <a:schemeClr val="tx1"/>
                </a:solidFill>
                <a:latin typeface="Helvetica" pitchFamily="34" charset="0"/>
                <a:ea typeface="ＭＳ Ｐゴシック" pitchFamily="34" charset="-128"/>
              </a:defRPr>
            </a:lvl2pPr>
            <a:lvl3pPr marL="1143000" indent="-228600">
              <a:defRPr sz="2000">
                <a:solidFill>
                  <a:schemeClr val="tx1"/>
                </a:solidFill>
                <a:latin typeface="Helvetica" pitchFamily="34" charset="0"/>
                <a:ea typeface="ＭＳ Ｐゴシック" pitchFamily="34" charset="-128"/>
              </a:defRPr>
            </a:lvl3pPr>
            <a:lvl4pPr marL="1600200" indent="-228600">
              <a:defRPr sz="2000">
                <a:solidFill>
                  <a:schemeClr val="tx1"/>
                </a:solidFill>
                <a:latin typeface="Helvetica" pitchFamily="34" charset="0"/>
                <a:ea typeface="ＭＳ Ｐゴシック" pitchFamily="34" charset="-128"/>
              </a:defRPr>
            </a:lvl4pPr>
            <a:lvl5pPr marL="2057400" indent="-228600">
              <a:defRPr sz="2000">
                <a:solidFill>
                  <a:schemeClr val="tx1"/>
                </a:solidFill>
                <a:latin typeface="Helvetica" pitchFamily="34" charset="0"/>
                <a:ea typeface="ＭＳ Ｐゴシック" pitchFamily="34" charset="-128"/>
              </a:defRPr>
            </a:lvl5pPr>
            <a:lvl6pPr marL="25146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6pPr>
            <a:lvl7pPr marL="29718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7pPr>
            <a:lvl8pPr marL="34290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8pPr>
            <a:lvl9pPr marL="38862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9pPr>
          </a:lstStyle>
          <a:p>
            <a:pPr algn="l">
              <a:lnSpc>
                <a:spcPct val="80000"/>
              </a:lnSpc>
            </a:pPr>
            <a:r>
              <a:rPr lang="es-CL" sz="1400" b="1" dirty="0">
                <a:latin typeface="Arial" charset="0"/>
              </a:rPr>
              <a:t>Gasto Salud Año 1</a:t>
            </a:r>
          </a:p>
        </p:txBody>
      </p:sp>
      <p:sp>
        <p:nvSpPr>
          <p:cNvPr id="15" name="Text Box 4"/>
          <p:cNvSpPr txBox="1">
            <a:spLocks noChangeArrowheads="1"/>
          </p:cNvSpPr>
          <p:nvPr/>
        </p:nvSpPr>
        <p:spPr bwMode="auto">
          <a:xfrm>
            <a:off x="3779912" y="1844824"/>
            <a:ext cx="1583510" cy="17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sz="2000">
                <a:solidFill>
                  <a:schemeClr val="tx1"/>
                </a:solidFill>
                <a:latin typeface="Helvetica" pitchFamily="34" charset="0"/>
                <a:ea typeface="ＭＳ Ｐゴシック" pitchFamily="34" charset="-128"/>
              </a:defRPr>
            </a:lvl1pPr>
            <a:lvl2pPr marL="742950" indent="-285750">
              <a:defRPr sz="2000">
                <a:solidFill>
                  <a:schemeClr val="tx1"/>
                </a:solidFill>
                <a:latin typeface="Helvetica" pitchFamily="34" charset="0"/>
                <a:ea typeface="ＭＳ Ｐゴシック" pitchFamily="34" charset="-128"/>
              </a:defRPr>
            </a:lvl2pPr>
            <a:lvl3pPr marL="1143000" indent="-228600">
              <a:defRPr sz="2000">
                <a:solidFill>
                  <a:schemeClr val="tx1"/>
                </a:solidFill>
                <a:latin typeface="Helvetica" pitchFamily="34" charset="0"/>
                <a:ea typeface="ＭＳ Ｐゴシック" pitchFamily="34" charset="-128"/>
              </a:defRPr>
            </a:lvl3pPr>
            <a:lvl4pPr marL="1600200" indent="-228600">
              <a:defRPr sz="2000">
                <a:solidFill>
                  <a:schemeClr val="tx1"/>
                </a:solidFill>
                <a:latin typeface="Helvetica" pitchFamily="34" charset="0"/>
                <a:ea typeface="ＭＳ Ｐゴシック" pitchFamily="34" charset="-128"/>
              </a:defRPr>
            </a:lvl4pPr>
            <a:lvl5pPr marL="2057400" indent="-228600">
              <a:defRPr sz="2000">
                <a:solidFill>
                  <a:schemeClr val="tx1"/>
                </a:solidFill>
                <a:latin typeface="Helvetica" pitchFamily="34" charset="0"/>
                <a:ea typeface="ＭＳ Ｐゴシック" pitchFamily="34" charset="-128"/>
              </a:defRPr>
            </a:lvl5pPr>
            <a:lvl6pPr marL="25146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6pPr>
            <a:lvl7pPr marL="29718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7pPr>
            <a:lvl8pPr marL="34290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8pPr>
            <a:lvl9pPr marL="3886200" indent="-228600" algn="ctr" eaLnBrk="0" fontAlgn="base" hangingPunct="0">
              <a:spcBef>
                <a:spcPct val="0"/>
              </a:spcBef>
              <a:spcAft>
                <a:spcPct val="0"/>
              </a:spcAft>
              <a:defRPr sz="2000">
                <a:solidFill>
                  <a:schemeClr val="tx1"/>
                </a:solidFill>
                <a:latin typeface="Helvetica" pitchFamily="34" charset="0"/>
                <a:ea typeface="ＭＳ Ｐゴシック" pitchFamily="34" charset="-128"/>
              </a:defRPr>
            </a:lvl9pPr>
          </a:lstStyle>
          <a:p>
            <a:pPr algn="l">
              <a:lnSpc>
                <a:spcPct val="80000"/>
              </a:lnSpc>
            </a:pPr>
            <a:r>
              <a:rPr lang="es-CL" sz="1400" b="1" dirty="0">
                <a:latin typeface="Arial" charset="0"/>
              </a:rPr>
              <a:t>Gasto Salud Año 2</a:t>
            </a:r>
          </a:p>
        </p:txBody>
      </p:sp>
      <p:sp>
        <p:nvSpPr>
          <p:cNvPr id="16" name="Rectángulo 15"/>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Evolución Gasto de Salud</a:t>
            </a:r>
          </a:p>
        </p:txBody>
      </p:sp>
    </p:spTree>
    <p:extLst>
      <p:ext uri="{BB962C8B-B14F-4D97-AF65-F5344CB8AC3E}">
        <p14:creationId xmlns:p14="http://schemas.microsoft.com/office/powerpoint/2010/main" val="3425968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30D4EF1-2FB9-4CDA-AD22-D945B346B2F0}" type="slidenum">
              <a:rPr lang="es-CL" smtClean="0"/>
              <a:pPr/>
              <a:t>22</a:t>
            </a:fld>
            <a:endParaRPr lang="es-CL" dirty="0"/>
          </a:p>
        </p:txBody>
      </p:sp>
      <p:sp>
        <p:nvSpPr>
          <p:cNvPr id="7" name="Content Placeholder 2"/>
          <p:cNvSpPr txBox="1">
            <a:spLocks/>
          </p:cNvSpPr>
          <p:nvPr>
            <p:custDataLst>
              <p:tags r:id="rId1"/>
            </p:custDataLst>
          </p:nvPr>
        </p:nvSpPr>
        <p:spPr>
          <a:xfrm>
            <a:off x="395536" y="1340769"/>
            <a:ext cx="8280920" cy="4824536"/>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endParaRPr lang="es-ES" sz="2800" dirty="0"/>
          </a:p>
          <a:p>
            <a:pPr lvl="2" algn="just"/>
            <a:r>
              <a:rPr lang="es-ES" sz="1400" dirty="0"/>
              <a:t>En el caso de que el 7% imponible para salud excede el costo del precio final del plan de </a:t>
            </a:r>
            <a:r>
              <a:rPr lang="es-ES" sz="1400" dirty="0" err="1"/>
              <a:t>isapre</a:t>
            </a:r>
            <a:r>
              <a:rPr lang="es-ES" sz="1400" dirty="0"/>
              <a:t> se generarán </a:t>
            </a:r>
            <a:r>
              <a:rPr lang="es-ES" sz="1400" b="1" dirty="0"/>
              <a:t>excedentes</a:t>
            </a:r>
            <a:r>
              <a:rPr lang="es-ES" sz="1400" dirty="0"/>
              <a:t>.</a:t>
            </a:r>
          </a:p>
          <a:p>
            <a:pPr lvl="2" algn="just"/>
            <a:endParaRPr lang="es-ES" sz="1400" dirty="0"/>
          </a:p>
          <a:p>
            <a:pPr lvl="2" algn="just"/>
            <a:r>
              <a:rPr lang="es-ES" sz="1400" dirty="0"/>
              <a:t>Los </a:t>
            </a:r>
            <a:r>
              <a:rPr lang="es-ES" sz="1400" b="1" dirty="0"/>
              <a:t>excedentes</a:t>
            </a:r>
            <a:r>
              <a:rPr lang="es-ES" sz="1400" dirty="0"/>
              <a:t> son montos de dinero que se generan por esta diferencia los cuales no son </a:t>
            </a:r>
            <a:r>
              <a:rPr lang="es-ES" sz="1400" dirty="0" err="1"/>
              <a:t>retribuíbles</a:t>
            </a:r>
            <a:r>
              <a:rPr lang="es-ES" sz="1400" dirty="0"/>
              <a:t> en efectivo para el cotizante y pueden ser ocupados por este o sus beneficiarios para costear prestaciones medicas, dentales o medicamentos, siempre y cuando el cotizante no haya renunciado a estos al momento de haber firmado el contrato con la </a:t>
            </a:r>
            <a:r>
              <a:rPr lang="es-ES" sz="1400" dirty="0" err="1"/>
              <a:t>Isapre</a:t>
            </a:r>
            <a:r>
              <a:rPr lang="es-ES" sz="1400" dirty="0"/>
              <a:t> o pertenezca a un plan colectivo de carácter solidario.</a:t>
            </a:r>
          </a:p>
          <a:p>
            <a:pPr lvl="2" algn="just"/>
            <a:endParaRPr lang="es-ES" sz="1400" dirty="0"/>
          </a:p>
          <a:p>
            <a:pPr lvl="2" algn="just"/>
            <a:r>
              <a:rPr lang="es-ES" sz="1400" dirty="0"/>
              <a:t>No confundir </a:t>
            </a:r>
            <a:r>
              <a:rPr lang="es-ES" sz="1400" b="1" dirty="0"/>
              <a:t>excedentes</a:t>
            </a:r>
            <a:r>
              <a:rPr lang="es-ES" sz="1400" dirty="0"/>
              <a:t> con </a:t>
            </a:r>
            <a:r>
              <a:rPr lang="es-ES" sz="1400" b="1" dirty="0"/>
              <a:t>excesos.</a:t>
            </a:r>
            <a:r>
              <a:rPr lang="es-ES" sz="1400" dirty="0"/>
              <a:t> Los </a:t>
            </a:r>
            <a:r>
              <a:rPr lang="es-ES" sz="1400" b="1" dirty="0"/>
              <a:t>excesos</a:t>
            </a:r>
            <a:r>
              <a:rPr lang="es-ES" sz="1400" dirty="0"/>
              <a:t> son aquellos montos pagados por cotización de salud (7% imponible) que superan el tope legal imponible (UF 75,7 mensual imponible  para el año 2017) y son regresados en monto liquido al cotizante por la Isapre o Fonasa.</a:t>
            </a:r>
          </a:p>
          <a:p>
            <a:pPr marL="0" lvl="2" indent="0">
              <a:buFont typeface="Wingdings" pitchFamily="2" charset="2"/>
              <a:buNone/>
            </a:pPr>
            <a:endParaRPr lang="es-CL" sz="1100" dirty="0"/>
          </a:p>
        </p:txBody>
      </p:sp>
      <p:sp>
        <p:nvSpPr>
          <p:cNvPr id="2" name="1 Título"/>
          <p:cNvSpPr>
            <a:spLocks noGrp="1"/>
          </p:cNvSpPr>
          <p:nvPr>
            <p:ph type="title"/>
          </p:nvPr>
        </p:nvSpPr>
        <p:spPr/>
        <p:txBody>
          <a:bodyPr>
            <a:normAutofit fontScale="90000"/>
          </a:bodyPr>
          <a:lstStyle/>
          <a:p>
            <a:r>
              <a:rPr lang="es-ES" dirty="0"/>
              <a:t>¿Qué pasa si mi plan </a:t>
            </a:r>
            <a:r>
              <a:rPr lang="es-ES" dirty="0" err="1"/>
              <a:t>Isapre</a:t>
            </a:r>
            <a:r>
              <a:rPr lang="es-ES" dirty="0"/>
              <a:t> es más barato que mi 7% imponible de Salud?</a:t>
            </a:r>
            <a:endParaRPr lang="es-CL" dirty="0"/>
          </a:p>
        </p:txBody>
      </p:sp>
      <p:sp>
        <p:nvSpPr>
          <p:cNvPr id="8"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9" name="Rectángulo 8"/>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Excedentes y Excesos</a:t>
            </a:r>
          </a:p>
        </p:txBody>
      </p:sp>
    </p:spTree>
    <p:extLst>
      <p:ext uri="{BB962C8B-B14F-4D97-AF65-F5344CB8AC3E}">
        <p14:creationId xmlns:p14="http://schemas.microsoft.com/office/powerpoint/2010/main" val="3856285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a:spLocks noGrp="1"/>
          </p:cNvSpPr>
          <p:nvPr>
            <p:ph type="sldNum" sz="quarter" idx="12"/>
          </p:nvPr>
        </p:nvSpPr>
        <p:spPr>
          <a:xfrm>
            <a:off x="8254800" y="6237312"/>
            <a:ext cx="504000" cy="273600"/>
          </a:xfrm>
        </p:spPr>
        <p:txBody>
          <a:bodyPr/>
          <a:lstStyle/>
          <a:p>
            <a:fld id="{830D4EF1-2FB9-4CDA-AD22-D945B346B2F0}" type="slidenum">
              <a:rPr lang="es-CL" smtClean="0"/>
              <a:pPr/>
              <a:t>23</a:t>
            </a:fld>
            <a:endParaRPr lang="es-CL" dirty="0"/>
          </a:p>
        </p:txBody>
      </p:sp>
      <p:sp>
        <p:nvSpPr>
          <p:cNvPr id="3" name="2 Título"/>
          <p:cNvSpPr>
            <a:spLocks noGrp="1"/>
          </p:cNvSpPr>
          <p:nvPr>
            <p:ph type="title"/>
          </p:nvPr>
        </p:nvSpPr>
        <p:spPr/>
        <p:txBody>
          <a:bodyPr/>
          <a:lstStyle/>
          <a:p>
            <a:r>
              <a:rPr lang="es-CL" dirty="0"/>
              <a:t>Ejemplo Excedentes y Exceso de Cotización</a:t>
            </a:r>
          </a:p>
        </p:txBody>
      </p:sp>
      <p:sp>
        <p:nvSpPr>
          <p:cNvPr id="18" name="Rectangle 5"/>
          <p:cNvSpPr>
            <a:spLocks noChangeArrowheads="1"/>
          </p:cNvSpPr>
          <p:nvPr/>
        </p:nvSpPr>
        <p:spPr bwMode="auto">
          <a:xfrm>
            <a:off x="506018" y="1954720"/>
            <a:ext cx="754440" cy="2592388"/>
          </a:xfrm>
          <a:prstGeom prst="rect">
            <a:avLst/>
          </a:prstGeom>
          <a:solidFill>
            <a:schemeClr val="accent1">
              <a:lumMod val="40000"/>
              <a:lumOff val="60000"/>
            </a:schemeClr>
          </a:solidFill>
          <a:ln w="9525" algn="ctr">
            <a:noFill/>
            <a:miter lim="800000"/>
            <a:headEnd/>
            <a:tailEnd/>
          </a:ln>
          <a:effectLst/>
          <a:extLst/>
        </p:spPr>
        <p:txBody>
          <a:bodyPr wrap="none" tIns="91440" bIns="91440" anchor="ctr"/>
          <a:lstStyle/>
          <a:p>
            <a:endParaRPr lang="es-CL"/>
          </a:p>
        </p:txBody>
      </p:sp>
      <p:sp>
        <p:nvSpPr>
          <p:cNvPr id="19" name="Rectangle 6"/>
          <p:cNvSpPr>
            <a:spLocks noChangeArrowheads="1"/>
          </p:cNvSpPr>
          <p:nvPr/>
        </p:nvSpPr>
        <p:spPr bwMode="auto">
          <a:xfrm>
            <a:off x="1466078" y="2675446"/>
            <a:ext cx="754441" cy="1871663"/>
          </a:xfrm>
          <a:prstGeom prst="rect">
            <a:avLst/>
          </a:prstGeom>
          <a:solidFill>
            <a:schemeClr val="accent1"/>
          </a:solidFill>
          <a:ln w="952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endParaRPr lang="es-CL"/>
          </a:p>
        </p:txBody>
      </p:sp>
      <p:sp>
        <p:nvSpPr>
          <p:cNvPr id="20" name="Rectangle 7"/>
          <p:cNvSpPr>
            <a:spLocks noChangeArrowheads="1"/>
          </p:cNvSpPr>
          <p:nvPr/>
        </p:nvSpPr>
        <p:spPr bwMode="auto">
          <a:xfrm>
            <a:off x="2426137" y="3107246"/>
            <a:ext cx="548821" cy="1439863"/>
          </a:xfrm>
          <a:prstGeom prst="rect">
            <a:avLst/>
          </a:prstGeom>
          <a:solidFill>
            <a:schemeClr val="accent4">
              <a:lumMod val="75000"/>
            </a:schemeClr>
          </a:solidFill>
          <a:ln w="9525" algn="ctr">
            <a:noFill/>
            <a:miter lim="800000"/>
            <a:headEnd/>
            <a:tailEnd/>
          </a:ln>
          <a:effectLst/>
          <a:extLst/>
        </p:spPr>
        <p:txBody>
          <a:bodyPr wrap="none" tIns="91440" bIns="91440" anchor="ctr"/>
          <a:lstStyle/>
          <a:p>
            <a:endParaRPr lang="es-CL"/>
          </a:p>
        </p:txBody>
      </p:sp>
      <p:sp>
        <p:nvSpPr>
          <p:cNvPr id="21" name="Line 8"/>
          <p:cNvSpPr>
            <a:spLocks noChangeShapeType="1"/>
          </p:cNvSpPr>
          <p:nvPr/>
        </p:nvSpPr>
        <p:spPr bwMode="auto">
          <a:xfrm>
            <a:off x="1475655" y="3106949"/>
            <a:ext cx="2808313" cy="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s-CL"/>
          </a:p>
        </p:txBody>
      </p:sp>
      <p:sp>
        <p:nvSpPr>
          <p:cNvPr id="22" name="Line 9"/>
          <p:cNvSpPr>
            <a:spLocks noChangeShapeType="1"/>
          </p:cNvSpPr>
          <p:nvPr/>
        </p:nvSpPr>
        <p:spPr bwMode="auto">
          <a:xfrm>
            <a:off x="506018" y="2675445"/>
            <a:ext cx="3292929" cy="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s-CL"/>
          </a:p>
        </p:txBody>
      </p:sp>
      <p:sp>
        <p:nvSpPr>
          <p:cNvPr id="23" name="Text Box 10"/>
          <p:cNvSpPr txBox="1">
            <a:spLocks noChangeArrowheads="1"/>
          </p:cNvSpPr>
          <p:nvPr/>
        </p:nvSpPr>
        <p:spPr bwMode="auto">
          <a:xfrm>
            <a:off x="2483768" y="2602893"/>
            <a:ext cx="18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50000"/>
              </a:spcBef>
              <a:spcAft>
                <a:spcPct val="0"/>
              </a:spcAft>
              <a:defRPr sz="2200">
                <a:solidFill>
                  <a:schemeClr val="tx1"/>
                </a:solidFill>
                <a:latin typeface="Arial" charset="0"/>
              </a:defRPr>
            </a:lvl6pPr>
            <a:lvl7pPr marL="2971800" indent="-228600" algn="ctr" eaLnBrk="0" fontAlgn="base" hangingPunct="0">
              <a:spcBef>
                <a:spcPct val="50000"/>
              </a:spcBef>
              <a:spcAft>
                <a:spcPct val="0"/>
              </a:spcAft>
              <a:defRPr sz="2200">
                <a:solidFill>
                  <a:schemeClr val="tx1"/>
                </a:solidFill>
                <a:latin typeface="Arial" charset="0"/>
              </a:defRPr>
            </a:lvl7pPr>
            <a:lvl8pPr marL="3429000" indent="-228600" algn="ctr" eaLnBrk="0" fontAlgn="base" hangingPunct="0">
              <a:spcBef>
                <a:spcPct val="50000"/>
              </a:spcBef>
              <a:spcAft>
                <a:spcPct val="0"/>
              </a:spcAft>
              <a:defRPr sz="2200">
                <a:solidFill>
                  <a:schemeClr val="tx1"/>
                </a:solidFill>
                <a:latin typeface="Arial" charset="0"/>
              </a:defRPr>
            </a:lvl8pPr>
            <a:lvl9pPr marL="3886200" indent="-228600" algn="ctr" eaLnBrk="0" fontAlgn="base" hangingPunct="0">
              <a:spcBef>
                <a:spcPct val="50000"/>
              </a:spcBef>
              <a:spcAft>
                <a:spcPct val="0"/>
              </a:spcAft>
              <a:defRPr sz="2200">
                <a:solidFill>
                  <a:schemeClr val="tx1"/>
                </a:solidFill>
                <a:latin typeface="Arial" charset="0"/>
              </a:defRPr>
            </a:lvl9pPr>
          </a:lstStyle>
          <a:p>
            <a:r>
              <a:rPr lang="es-CL" sz="1800" dirty="0"/>
              <a:t>Excedente</a:t>
            </a:r>
          </a:p>
        </p:txBody>
      </p:sp>
      <p:sp>
        <p:nvSpPr>
          <p:cNvPr id="24" name="Text Box 12"/>
          <p:cNvSpPr txBox="1">
            <a:spLocks noChangeArrowheads="1"/>
          </p:cNvSpPr>
          <p:nvPr/>
        </p:nvSpPr>
        <p:spPr bwMode="auto">
          <a:xfrm>
            <a:off x="2347696" y="3683508"/>
            <a:ext cx="7544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50000"/>
              </a:spcBef>
              <a:spcAft>
                <a:spcPct val="0"/>
              </a:spcAft>
              <a:defRPr sz="2200">
                <a:solidFill>
                  <a:schemeClr val="tx1"/>
                </a:solidFill>
                <a:latin typeface="Arial" charset="0"/>
              </a:defRPr>
            </a:lvl6pPr>
            <a:lvl7pPr marL="2971800" indent="-228600" algn="ctr" eaLnBrk="0" fontAlgn="base" hangingPunct="0">
              <a:spcBef>
                <a:spcPct val="50000"/>
              </a:spcBef>
              <a:spcAft>
                <a:spcPct val="0"/>
              </a:spcAft>
              <a:defRPr sz="2200">
                <a:solidFill>
                  <a:schemeClr val="tx1"/>
                </a:solidFill>
                <a:latin typeface="Arial" charset="0"/>
              </a:defRPr>
            </a:lvl7pPr>
            <a:lvl8pPr marL="3429000" indent="-228600" algn="ctr" eaLnBrk="0" fontAlgn="base" hangingPunct="0">
              <a:spcBef>
                <a:spcPct val="50000"/>
              </a:spcBef>
              <a:spcAft>
                <a:spcPct val="0"/>
              </a:spcAft>
              <a:defRPr sz="2200">
                <a:solidFill>
                  <a:schemeClr val="tx1"/>
                </a:solidFill>
                <a:latin typeface="Arial" charset="0"/>
              </a:defRPr>
            </a:lvl8pPr>
            <a:lvl9pPr marL="3886200" indent="-228600" algn="ctr" eaLnBrk="0" fontAlgn="base" hangingPunct="0">
              <a:spcBef>
                <a:spcPct val="50000"/>
              </a:spcBef>
              <a:spcAft>
                <a:spcPct val="0"/>
              </a:spcAft>
              <a:defRPr sz="2200">
                <a:solidFill>
                  <a:schemeClr val="tx1"/>
                </a:solidFill>
                <a:latin typeface="Arial" charset="0"/>
              </a:defRPr>
            </a:lvl9pPr>
          </a:lstStyle>
          <a:p>
            <a:pPr algn="ctr"/>
            <a:r>
              <a:rPr lang="es-CL" sz="1200" b="1" dirty="0">
                <a:solidFill>
                  <a:schemeClr val="bg1"/>
                </a:solidFill>
              </a:rPr>
              <a:t>Precio</a:t>
            </a:r>
          </a:p>
          <a:p>
            <a:pPr algn="ctr"/>
            <a:r>
              <a:rPr lang="es-CL" sz="1200" b="1" dirty="0">
                <a:solidFill>
                  <a:schemeClr val="bg1"/>
                </a:solidFill>
              </a:rPr>
              <a:t>Plan</a:t>
            </a:r>
          </a:p>
        </p:txBody>
      </p:sp>
      <p:sp>
        <p:nvSpPr>
          <p:cNvPr id="25" name="Text Box 13"/>
          <p:cNvSpPr txBox="1">
            <a:spLocks noChangeArrowheads="1"/>
          </p:cNvSpPr>
          <p:nvPr/>
        </p:nvSpPr>
        <p:spPr bwMode="auto">
          <a:xfrm>
            <a:off x="1547806" y="3466888"/>
            <a:ext cx="68640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50000"/>
              </a:spcBef>
              <a:spcAft>
                <a:spcPct val="0"/>
              </a:spcAft>
              <a:defRPr sz="2200">
                <a:solidFill>
                  <a:schemeClr val="tx1"/>
                </a:solidFill>
                <a:latin typeface="Arial" charset="0"/>
              </a:defRPr>
            </a:lvl6pPr>
            <a:lvl7pPr marL="2971800" indent="-228600" algn="ctr" eaLnBrk="0" fontAlgn="base" hangingPunct="0">
              <a:spcBef>
                <a:spcPct val="50000"/>
              </a:spcBef>
              <a:spcAft>
                <a:spcPct val="0"/>
              </a:spcAft>
              <a:defRPr sz="2200">
                <a:solidFill>
                  <a:schemeClr val="tx1"/>
                </a:solidFill>
                <a:latin typeface="Arial" charset="0"/>
              </a:defRPr>
            </a:lvl7pPr>
            <a:lvl8pPr marL="3429000" indent="-228600" algn="ctr" eaLnBrk="0" fontAlgn="base" hangingPunct="0">
              <a:spcBef>
                <a:spcPct val="50000"/>
              </a:spcBef>
              <a:spcAft>
                <a:spcPct val="0"/>
              </a:spcAft>
              <a:defRPr sz="2200">
                <a:solidFill>
                  <a:schemeClr val="tx1"/>
                </a:solidFill>
                <a:latin typeface="Arial" charset="0"/>
              </a:defRPr>
            </a:lvl8pPr>
            <a:lvl9pPr marL="3886200" indent="-228600" algn="ctr" eaLnBrk="0" fontAlgn="base" hangingPunct="0">
              <a:spcBef>
                <a:spcPct val="50000"/>
              </a:spcBef>
              <a:spcAft>
                <a:spcPct val="0"/>
              </a:spcAft>
              <a:defRPr sz="2200">
                <a:solidFill>
                  <a:schemeClr val="tx1"/>
                </a:solidFill>
                <a:latin typeface="Arial" charset="0"/>
              </a:defRPr>
            </a:lvl9pPr>
          </a:lstStyle>
          <a:p>
            <a:pPr algn="ctr"/>
            <a:r>
              <a:rPr lang="es-CL" sz="1200" b="1" dirty="0">
                <a:solidFill>
                  <a:schemeClr val="bg1"/>
                </a:solidFill>
              </a:rPr>
              <a:t>7% Tope Legal </a:t>
            </a:r>
          </a:p>
        </p:txBody>
      </p:sp>
      <p:sp>
        <p:nvSpPr>
          <p:cNvPr id="26" name="Text Box 14"/>
          <p:cNvSpPr txBox="1">
            <a:spLocks noChangeArrowheads="1"/>
          </p:cNvSpPr>
          <p:nvPr/>
        </p:nvSpPr>
        <p:spPr bwMode="auto">
          <a:xfrm>
            <a:off x="506018" y="3183446"/>
            <a:ext cx="754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50000"/>
              </a:spcBef>
              <a:spcAft>
                <a:spcPct val="0"/>
              </a:spcAft>
              <a:defRPr sz="2200">
                <a:solidFill>
                  <a:schemeClr val="tx1"/>
                </a:solidFill>
                <a:latin typeface="Arial" charset="0"/>
              </a:defRPr>
            </a:lvl6pPr>
            <a:lvl7pPr marL="2971800" indent="-228600" algn="ctr" eaLnBrk="0" fontAlgn="base" hangingPunct="0">
              <a:spcBef>
                <a:spcPct val="50000"/>
              </a:spcBef>
              <a:spcAft>
                <a:spcPct val="0"/>
              </a:spcAft>
              <a:defRPr sz="2200">
                <a:solidFill>
                  <a:schemeClr val="tx1"/>
                </a:solidFill>
                <a:latin typeface="Arial" charset="0"/>
              </a:defRPr>
            </a:lvl7pPr>
            <a:lvl8pPr marL="3429000" indent="-228600" algn="ctr" eaLnBrk="0" fontAlgn="base" hangingPunct="0">
              <a:spcBef>
                <a:spcPct val="50000"/>
              </a:spcBef>
              <a:spcAft>
                <a:spcPct val="0"/>
              </a:spcAft>
              <a:defRPr sz="2200">
                <a:solidFill>
                  <a:schemeClr val="tx1"/>
                </a:solidFill>
                <a:latin typeface="Arial" charset="0"/>
              </a:defRPr>
            </a:lvl8pPr>
            <a:lvl9pPr marL="3886200" indent="-228600" algn="ctr" eaLnBrk="0" fontAlgn="base" hangingPunct="0">
              <a:spcBef>
                <a:spcPct val="50000"/>
              </a:spcBef>
              <a:spcAft>
                <a:spcPct val="0"/>
              </a:spcAft>
              <a:defRPr sz="2200">
                <a:solidFill>
                  <a:schemeClr val="tx1"/>
                </a:solidFill>
                <a:latin typeface="Arial" charset="0"/>
              </a:defRPr>
            </a:lvl9pPr>
          </a:lstStyle>
          <a:p>
            <a:r>
              <a:rPr lang="es-CL" sz="1200" b="1" dirty="0">
                <a:solidFill>
                  <a:schemeClr val="bg1"/>
                </a:solidFill>
              </a:rPr>
              <a:t>Mi 7%</a:t>
            </a:r>
          </a:p>
        </p:txBody>
      </p:sp>
      <p:sp>
        <p:nvSpPr>
          <p:cNvPr id="27" name="Text Box 10"/>
          <p:cNvSpPr txBox="1">
            <a:spLocks noChangeArrowheads="1"/>
          </p:cNvSpPr>
          <p:nvPr/>
        </p:nvSpPr>
        <p:spPr bwMode="auto">
          <a:xfrm>
            <a:off x="1408589" y="2170744"/>
            <a:ext cx="21937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50000"/>
              </a:spcBef>
              <a:spcAft>
                <a:spcPct val="0"/>
              </a:spcAft>
              <a:defRPr sz="2200">
                <a:solidFill>
                  <a:schemeClr val="tx1"/>
                </a:solidFill>
                <a:latin typeface="Arial" charset="0"/>
              </a:defRPr>
            </a:lvl6pPr>
            <a:lvl7pPr marL="2971800" indent="-228600" algn="ctr" eaLnBrk="0" fontAlgn="base" hangingPunct="0">
              <a:spcBef>
                <a:spcPct val="50000"/>
              </a:spcBef>
              <a:spcAft>
                <a:spcPct val="0"/>
              </a:spcAft>
              <a:defRPr sz="2200">
                <a:solidFill>
                  <a:schemeClr val="tx1"/>
                </a:solidFill>
                <a:latin typeface="Arial" charset="0"/>
              </a:defRPr>
            </a:lvl7pPr>
            <a:lvl8pPr marL="3429000" indent="-228600" algn="ctr" eaLnBrk="0" fontAlgn="base" hangingPunct="0">
              <a:spcBef>
                <a:spcPct val="50000"/>
              </a:spcBef>
              <a:spcAft>
                <a:spcPct val="0"/>
              </a:spcAft>
              <a:defRPr sz="2200">
                <a:solidFill>
                  <a:schemeClr val="tx1"/>
                </a:solidFill>
                <a:latin typeface="Arial" charset="0"/>
              </a:defRPr>
            </a:lvl8pPr>
            <a:lvl9pPr marL="3886200" indent="-228600" algn="ctr" eaLnBrk="0" fontAlgn="base" hangingPunct="0">
              <a:spcBef>
                <a:spcPct val="50000"/>
              </a:spcBef>
              <a:spcAft>
                <a:spcPct val="0"/>
              </a:spcAft>
              <a:defRPr sz="2200">
                <a:solidFill>
                  <a:schemeClr val="tx1"/>
                </a:solidFill>
                <a:latin typeface="Arial" charset="0"/>
              </a:defRPr>
            </a:lvl9pPr>
          </a:lstStyle>
          <a:p>
            <a:r>
              <a:rPr lang="es-CL" sz="1800" dirty="0"/>
              <a:t>Exceso</a:t>
            </a:r>
          </a:p>
        </p:txBody>
      </p:sp>
      <p:sp>
        <p:nvSpPr>
          <p:cNvPr id="2" name="1 Rectángulo"/>
          <p:cNvSpPr/>
          <p:nvPr/>
        </p:nvSpPr>
        <p:spPr>
          <a:xfrm>
            <a:off x="4874126" y="2306283"/>
            <a:ext cx="4464496" cy="1754326"/>
          </a:xfrm>
          <a:prstGeom prst="rect">
            <a:avLst/>
          </a:prstGeom>
        </p:spPr>
        <p:txBody>
          <a:bodyPr wrap="square">
            <a:spAutoFit/>
          </a:bodyPr>
          <a:lstStyle/>
          <a:p>
            <a:r>
              <a:rPr lang="es-CL" sz="1200" b="1" dirty="0"/>
              <a:t>Ejemplo:</a:t>
            </a:r>
          </a:p>
          <a:p>
            <a:r>
              <a:rPr lang="es-CL" sz="1200" dirty="0"/>
              <a:t>Trabajador  con 2 empleadores</a:t>
            </a:r>
          </a:p>
          <a:p>
            <a:endParaRPr lang="es-CL" sz="1200" dirty="0"/>
          </a:p>
          <a:p>
            <a:r>
              <a:rPr lang="es-CL" sz="1200" dirty="0"/>
              <a:t>Renta Bruta Mensual 1: $1.300.000</a:t>
            </a:r>
          </a:p>
          <a:p>
            <a:r>
              <a:rPr lang="es-CL" sz="1200" dirty="0"/>
              <a:t>Renta Bruta Mensual 2: $ 600.000</a:t>
            </a:r>
          </a:p>
          <a:p>
            <a:r>
              <a:rPr lang="es-CL" sz="1200" dirty="0"/>
              <a:t>Cotización 7% (2 empleadores) : $133.000</a:t>
            </a:r>
          </a:p>
          <a:p>
            <a:r>
              <a:rPr lang="es-CL" sz="1200" dirty="0"/>
              <a:t>Tope cotización 7%: $120.960</a:t>
            </a:r>
          </a:p>
          <a:p>
            <a:r>
              <a:rPr lang="es-CL" sz="1200" dirty="0"/>
              <a:t>Precio Plan: $ 114.000</a:t>
            </a:r>
          </a:p>
          <a:p>
            <a:r>
              <a:rPr lang="es-CL" sz="1200" dirty="0"/>
              <a:t>Exceso </a:t>
            </a:r>
            <a:r>
              <a:rPr lang="es-CL" sz="1200" b="1" dirty="0"/>
              <a:t>$ 12.040</a:t>
            </a:r>
            <a:endParaRPr lang="es-CL" sz="1200" dirty="0"/>
          </a:p>
        </p:txBody>
      </p:sp>
      <p:sp>
        <p:nvSpPr>
          <p:cNvPr id="28"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29" name="Rectángulo 28"/>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Excedentes y Excesos</a:t>
            </a:r>
          </a:p>
        </p:txBody>
      </p:sp>
    </p:spTree>
    <p:extLst>
      <p:ext uri="{BB962C8B-B14F-4D97-AF65-F5344CB8AC3E}">
        <p14:creationId xmlns:p14="http://schemas.microsoft.com/office/powerpoint/2010/main" val="1008983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30D4EF1-2FB9-4CDA-AD22-D945B346B2F0}" type="slidenum">
              <a:rPr lang="es-CL" smtClean="0"/>
              <a:pPr/>
              <a:t>24</a:t>
            </a:fld>
            <a:endParaRPr lang="es-CL" dirty="0"/>
          </a:p>
        </p:txBody>
      </p:sp>
      <p:sp>
        <p:nvSpPr>
          <p:cNvPr id="8" name="Content Placeholder 2"/>
          <p:cNvSpPr txBox="1">
            <a:spLocks/>
          </p:cNvSpPr>
          <p:nvPr>
            <p:custDataLst>
              <p:tags r:id="rId1"/>
            </p:custDataLst>
          </p:nvPr>
        </p:nvSpPr>
        <p:spPr>
          <a:xfrm>
            <a:off x="395536" y="1052736"/>
            <a:ext cx="8280920" cy="5184576"/>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lnSpc>
                <a:spcPct val="120000"/>
              </a:lnSpc>
            </a:pPr>
            <a:endParaRPr lang="es-ES" sz="1200" dirty="0"/>
          </a:p>
          <a:p>
            <a:pPr lvl="2" algn="just">
              <a:lnSpc>
                <a:spcPct val="120000"/>
              </a:lnSpc>
            </a:pPr>
            <a:r>
              <a:rPr lang="es-ES" sz="1200" dirty="0"/>
              <a:t>Son aquellos prestadores que se encuentran individualizados en un plan de salud, a través de los cuales se otorgarán las atenciones hospitalizadas y ambulatorias que componen la oferta preferente. (Fuente: Superintendencia de Salud, Gobierno de Chile, 2014).</a:t>
            </a:r>
          </a:p>
          <a:p>
            <a:pPr lvl="2" algn="just">
              <a:lnSpc>
                <a:spcPct val="120000"/>
              </a:lnSpc>
              <a:buFont typeface="Wingdings"/>
              <a:buChar char=""/>
            </a:pPr>
            <a:endParaRPr lang="es-CL" sz="1200" b="1" dirty="0"/>
          </a:p>
          <a:p>
            <a:pPr lvl="2" algn="just">
              <a:lnSpc>
                <a:spcPct val="120000"/>
              </a:lnSpc>
              <a:buFont typeface="Wingdings"/>
              <a:buChar char=""/>
            </a:pPr>
            <a:r>
              <a:rPr lang="es-ES" sz="1200" b="1" dirty="0"/>
              <a:t>Cada </a:t>
            </a:r>
            <a:r>
              <a:rPr lang="es-ES" sz="1200" b="1" dirty="0" err="1"/>
              <a:t>Isapre</a:t>
            </a:r>
            <a:r>
              <a:rPr lang="es-ES" sz="1200" b="1" dirty="0"/>
              <a:t> posee prestadores asociados a su red, los cuales pueden variar dependiendo del Plan que posee el cotizante.</a:t>
            </a:r>
          </a:p>
          <a:p>
            <a:pPr lvl="2" algn="just">
              <a:lnSpc>
                <a:spcPct val="120000"/>
              </a:lnSpc>
              <a:buFont typeface="Wingdings"/>
              <a:buChar char=""/>
            </a:pPr>
            <a:endParaRPr lang="es-CL" sz="1200" dirty="0"/>
          </a:p>
          <a:p>
            <a:pPr lvl="2" algn="just">
              <a:lnSpc>
                <a:spcPct val="120000"/>
              </a:lnSpc>
              <a:buFont typeface="Wingdings"/>
              <a:buChar char=""/>
            </a:pPr>
            <a:r>
              <a:rPr lang="es-ES" sz="1200" b="1" dirty="0"/>
              <a:t>Al elegir un prestador preferente nos aseguramos que nuestra cobertura este ajustada a la indicada a nuestro plan.</a:t>
            </a:r>
          </a:p>
          <a:p>
            <a:pPr lvl="2" algn="just">
              <a:lnSpc>
                <a:spcPct val="120000"/>
              </a:lnSpc>
              <a:buFont typeface="Wingdings"/>
              <a:buChar char=""/>
            </a:pPr>
            <a:endParaRPr lang="es-ES" sz="1200" dirty="0"/>
          </a:p>
          <a:p>
            <a:pPr lvl="2" algn="just">
              <a:lnSpc>
                <a:spcPct val="120000"/>
              </a:lnSpc>
              <a:buFont typeface="Wingdings"/>
              <a:buChar char=""/>
            </a:pPr>
            <a:r>
              <a:rPr lang="es-ES" sz="1200" dirty="0"/>
              <a:t>Estos prestadores pueden presentar beneficios que pueden favorecer nuestros bolsillos (Beneficios Costo 0, Aporte en % adicional en bonificación, etc.).</a:t>
            </a:r>
          </a:p>
        </p:txBody>
      </p:sp>
      <p:sp>
        <p:nvSpPr>
          <p:cNvPr id="9" name="1 Título"/>
          <p:cNvSpPr txBox="1">
            <a:spLocks/>
          </p:cNvSpPr>
          <p:nvPr/>
        </p:nvSpPr>
        <p:spPr>
          <a:xfrm>
            <a:off x="395536" y="404664"/>
            <a:ext cx="8352928" cy="738932"/>
          </a:xfrm>
          <a:prstGeom prst="rect">
            <a:avLst/>
          </a:prstGeom>
        </p:spPr>
        <p:txBody>
          <a:bodyPr vert="horz" lIns="0" tIns="45720" rIns="0" bIns="45720" rtlCol="0" anchor="ctr">
            <a:normAutofit/>
          </a:bodyPr>
          <a:lstStyle>
            <a:lvl1pPr algn="l" defTabSz="914400" rtl="0" eaLnBrk="1" latinLnBrk="0" hangingPunct="1">
              <a:spcBef>
                <a:spcPct val="0"/>
              </a:spcBef>
              <a:buNone/>
              <a:defRPr sz="24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sz="2000" dirty="0">
                <a:solidFill>
                  <a:schemeClr val="accent1"/>
                </a:solidFill>
              </a:rPr>
              <a:t>¿Qué es un Prestador Preferente?</a:t>
            </a:r>
          </a:p>
        </p:txBody>
      </p:sp>
      <p:sp>
        <p:nvSpPr>
          <p:cNvPr id="10"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11" name="Rectángulo 10"/>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Prestador Preferente</a:t>
            </a:r>
          </a:p>
        </p:txBody>
      </p:sp>
    </p:spTree>
    <p:extLst>
      <p:ext uri="{BB962C8B-B14F-4D97-AF65-F5344CB8AC3E}">
        <p14:creationId xmlns:p14="http://schemas.microsoft.com/office/powerpoint/2010/main" val="640654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30D4EF1-2FB9-4CDA-AD22-D945B346B2F0}" type="slidenum">
              <a:rPr lang="es-CL" smtClean="0"/>
              <a:pPr/>
              <a:t>25</a:t>
            </a:fld>
            <a:endParaRPr lang="es-CL" dirty="0"/>
          </a:p>
        </p:txBody>
      </p:sp>
      <p:sp>
        <p:nvSpPr>
          <p:cNvPr id="10" name="Content Placeholder 2"/>
          <p:cNvSpPr txBox="1">
            <a:spLocks/>
          </p:cNvSpPr>
          <p:nvPr>
            <p:custDataLst>
              <p:tags r:id="rId1"/>
            </p:custDataLst>
          </p:nvPr>
        </p:nvSpPr>
        <p:spPr>
          <a:xfrm>
            <a:off x="395536" y="980728"/>
            <a:ext cx="8280920" cy="5400600"/>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nSpc>
                <a:spcPct val="140000"/>
              </a:lnSpc>
              <a:buFont typeface="Wingdings"/>
              <a:buChar char=""/>
            </a:pPr>
            <a:endParaRPr lang="es-CL" sz="1200" dirty="0"/>
          </a:p>
          <a:p>
            <a:pPr lvl="2" algn="just">
              <a:lnSpc>
                <a:spcPct val="140000"/>
              </a:lnSpc>
              <a:buFont typeface="Wingdings"/>
              <a:buChar char=""/>
            </a:pPr>
            <a:r>
              <a:rPr lang="es-ES" sz="1200" dirty="0"/>
              <a:t>La GES (Garantías Explícitas en Salud) – Ex AUGE es el derecho que otorga la ley a todos los afiliados al Fonasa y a las </a:t>
            </a:r>
            <a:r>
              <a:rPr lang="es-ES" sz="1200" dirty="0" err="1"/>
              <a:t>Isapres</a:t>
            </a:r>
            <a:r>
              <a:rPr lang="es-ES" sz="1200" dirty="0"/>
              <a:t>, para ser atendidos en condiciones especiales en caso de sufrir cualquiera de los </a:t>
            </a:r>
            <a:r>
              <a:rPr lang="es-ES" sz="1200" b="1" u="sng" dirty="0"/>
              <a:t>80 problemas de salud </a:t>
            </a:r>
            <a:r>
              <a:rPr lang="es-ES" sz="1200" dirty="0"/>
              <a:t>definidos por el Ministerio de Salud.</a:t>
            </a:r>
            <a:endParaRPr lang="es-CL" sz="1200" dirty="0"/>
          </a:p>
          <a:p>
            <a:pPr lvl="2" algn="just">
              <a:lnSpc>
                <a:spcPct val="140000"/>
              </a:lnSpc>
              <a:buFont typeface="Wingdings"/>
              <a:buChar char=""/>
            </a:pPr>
            <a:r>
              <a:rPr lang="es-ES" sz="1200" dirty="0"/>
              <a:t>Las </a:t>
            </a:r>
            <a:r>
              <a:rPr lang="es-ES" sz="1200" dirty="0" err="1"/>
              <a:t>Isapres</a:t>
            </a:r>
            <a:r>
              <a:rPr lang="es-ES" sz="1200" dirty="0"/>
              <a:t> y </a:t>
            </a:r>
            <a:r>
              <a:rPr lang="es-ES" sz="1200" dirty="0" err="1"/>
              <a:t>Fonasa</a:t>
            </a:r>
            <a:r>
              <a:rPr lang="es-ES" sz="1200" dirty="0"/>
              <a:t> dispondrán de una </a:t>
            </a:r>
            <a:r>
              <a:rPr lang="es-ES" sz="1200" b="1" u="sng" dirty="0"/>
              <a:t>red cerrada de prestadores </a:t>
            </a:r>
            <a:r>
              <a:rPr lang="es-ES" sz="1200" dirty="0"/>
              <a:t>para enfermedades GES. </a:t>
            </a:r>
            <a:endParaRPr lang="es-CL" sz="1200" dirty="0"/>
          </a:p>
          <a:p>
            <a:pPr lvl="2" algn="just">
              <a:lnSpc>
                <a:spcPct val="140000"/>
              </a:lnSpc>
              <a:buFont typeface="Wingdings"/>
              <a:buChar char=""/>
            </a:pPr>
            <a:r>
              <a:rPr lang="es-CL" sz="1200" dirty="0"/>
              <a:t>Entrega cobertura </a:t>
            </a:r>
            <a:r>
              <a:rPr lang="es-CL" sz="1200" b="1" u="sng" dirty="0"/>
              <a:t>Hospitalaria, ambulatoria y medicamentos</a:t>
            </a:r>
            <a:r>
              <a:rPr lang="es-CL" sz="1200" dirty="0"/>
              <a:t>.</a:t>
            </a:r>
          </a:p>
          <a:p>
            <a:pPr lvl="2" algn="just">
              <a:lnSpc>
                <a:spcPct val="140000"/>
              </a:lnSpc>
              <a:buFont typeface="Wingdings"/>
              <a:buChar char=""/>
            </a:pPr>
            <a:r>
              <a:rPr lang="es-ES" sz="1200" dirty="0"/>
              <a:t>Si la enfermedad fue diagnosticada antes de la vigencia del GES igual tiene derecho a los beneficios GES por las patologías cubiertas por el plan.</a:t>
            </a:r>
            <a:endParaRPr lang="es-CL" sz="1200" dirty="0"/>
          </a:p>
          <a:p>
            <a:pPr lvl="2" algn="just">
              <a:lnSpc>
                <a:spcPct val="140000"/>
              </a:lnSpc>
              <a:buFont typeface="Wingdings"/>
              <a:buChar char=""/>
            </a:pPr>
            <a:r>
              <a:rPr lang="es-ES" sz="1200" dirty="0"/>
              <a:t>Si la enfermedad no se encuentra dentro de las 80 Patologías cubiertas por el GES tendrá una cobertura de acuerdo a su Plan de salud.</a:t>
            </a:r>
            <a:endParaRPr lang="es-CL" sz="1200" b="0" dirty="0">
              <a:solidFill>
                <a:srgbClr val="000000"/>
              </a:solidFill>
            </a:endParaRPr>
          </a:p>
          <a:p>
            <a:pPr marL="0" lvl="2" indent="0">
              <a:buFont typeface="Wingdings" pitchFamily="2" charset="2"/>
              <a:buNone/>
            </a:pPr>
            <a:endParaRPr lang="es-CL" dirty="0"/>
          </a:p>
        </p:txBody>
      </p:sp>
      <p:sp>
        <p:nvSpPr>
          <p:cNvPr id="11" name="10 Título"/>
          <p:cNvSpPr>
            <a:spLocks noGrp="1"/>
          </p:cNvSpPr>
          <p:nvPr>
            <p:ph type="title"/>
          </p:nvPr>
        </p:nvSpPr>
        <p:spPr/>
        <p:txBody>
          <a:bodyPr/>
          <a:lstStyle/>
          <a:p>
            <a:r>
              <a:rPr lang="es-CL" dirty="0"/>
              <a:t>¿Qué es GES?</a:t>
            </a:r>
          </a:p>
        </p:txBody>
      </p:sp>
      <p:sp>
        <p:nvSpPr>
          <p:cNvPr id="7"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8" name="Rectángulo 7"/>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GES</a:t>
            </a:r>
          </a:p>
        </p:txBody>
      </p:sp>
    </p:spTree>
    <p:extLst>
      <p:ext uri="{BB962C8B-B14F-4D97-AF65-F5344CB8AC3E}">
        <p14:creationId xmlns:p14="http://schemas.microsoft.com/office/powerpoint/2010/main" val="1712330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¿Cómo Funciona el GES en Fonasa e </a:t>
            </a:r>
            <a:r>
              <a:rPr lang="es-CL" dirty="0" err="1"/>
              <a:t>Isapre</a:t>
            </a:r>
            <a:r>
              <a:rPr lang="es-CL" dirty="0"/>
              <a:t>?</a:t>
            </a:r>
          </a:p>
        </p:txBody>
      </p:sp>
      <p:sp>
        <p:nvSpPr>
          <p:cNvPr id="4" name="3 Marcador de número de diapositiva"/>
          <p:cNvSpPr>
            <a:spLocks noGrp="1"/>
          </p:cNvSpPr>
          <p:nvPr>
            <p:ph type="sldNum" sz="quarter" idx="12"/>
          </p:nvPr>
        </p:nvSpPr>
        <p:spPr/>
        <p:txBody>
          <a:bodyPr/>
          <a:lstStyle/>
          <a:p>
            <a:fld id="{830D4EF1-2FB9-4CDA-AD22-D945B346B2F0}" type="slidenum">
              <a:rPr lang="en-GB" smtClean="0"/>
              <a:pPr/>
              <a:t>26</a:t>
            </a:fld>
            <a:endParaRPr lang="en-GB" dirty="0"/>
          </a:p>
        </p:txBody>
      </p:sp>
      <p:sp>
        <p:nvSpPr>
          <p:cNvPr id="7" name="Content Placeholder 2"/>
          <p:cNvSpPr txBox="1">
            <a:spLocks/>
          </p:cNvSpPr>
          <p:nvPr>
            <p:custDataLst>
              <p:tags r:id="rId1"/>
            </p:custDataLst>
          </p:nvPr>
        </p:nvSpPr>
        <p:spPr>
          <a:xfrm>
            <a:off x="395536" y="1268760"/>
            <a:ext cx="8280920" cy="5184576"/>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just">
              <a:lnSpc>
                <a:spcPct val="120000"/>
              </a:lnSpc>
              <a:buNone/>
            </a:pPr>
            <a:endParaRPr lang="es-CL" sz="1600" dirty="0">
              <a:latin typeface="Arial"/>
            </a:endParaRPr>
          </a:p>
          <a:p>
            <a:pPr lvl="2" algn="just">
              <a:lnSpc>
                <a:spcPct val="120000"/>
              </a:lnSpc>
              <a:buFont typeface="Wingdings"/>
              <a:buChar char=""/>
            </a:pPr>
            <a:r>
              <a:rPr lang="es-ES" sz="1400" dirty="0">
                <a:latin typeface="Arial"/>
              </a:rPr>
              <a:t>Los afiliados a Isapre pagan el 20% de la prestación -según el arancel de referencia disponible en cada Isapre- con un tope máximo de </a:t>
            </a:r>
            <a:r>
              <a:rPr lang="es-ES" sz="1400" b="1" u="sng" dirty="0">
                <a:latin typeface="Arial"/>
              </a:rPr>
              <a:t>29 cotizaciones</a:t>
            </a:r>
            <a:r>
              <a:rPr lang="es-ES" sz="1400" dirty="0">
                <a:latin typeface="Arial"/>
              </a:rPr>
              <a:t>, en caso de una enfermedad, o de 41 cotizaciones mensuales en el caso de dos o más enfermedades. La suma de los copagos durante un año no podrá exceder las </a:t>
            </a:r>
            <a:r>
              <a:rPr lang="es-ES" sz="1400" b="1" u="sng" dirty="0">
                <a:latin typeface="Arial"/>
              </a:rPr>
              <a:t>122 UF </a:t>
            </a:r>
            <a:r>
              <a:rPr lang="es-ES" sz="1400" dirty="0">
                <a:latin typeface="Arial"/>
              </a:rPr>
              <a:t>en el caso de una enfermedad, o de 181 UF en el caso de dos o más enfermedades.</a:t>
            </a:r>
          </a:p>
          <a:p>
            <a:pPr lvl="2" algn="just">
              <a:lnSpc>
                <a:spcPct val="120000"/>
              </a:lnSpc>
              <a:buFont typeface="Wingdings"/>
              <a:buChar char=""/>
            </a:pPr>
            <a:endParaRPr lang="es-ES" sz="1400" dirty="0">
              <a:latin typeface="Arial"/>
            </a:endParaRPr>
          </a:p>
          <a:p>
            <a:pPr lvl="2" algn="just">
              <a:lnSpc>
                <a:spcPct val="120000"/>
              </a:lnSpc>
              <a:buFont typeface="Wingdings"/>
              <a:buChar char=""/>
            </a:pPr>
            <a:r>
              <a:rPr lang="es-ES" sz="1400" dirty="0"/>
              <a:t>En el caso de Fonasa, para el grupo A y B el costo es cero; el grupo C paga el 10% de las prestaciones con un tope de 21 cotizaciones mensuales por una enfermedad, y 31 cotizaciones por dos o más enfermedades. El Grupo D paga el 20% de las prestaciones con un tope máximo de 29 cotizaciones mensuales por una enfermedad y 41 cotizaciones mensuales por dos o más enfermedades.  </a:t>
            </a:r>
            <a:endParaRPr lang="es-CL" sz="1400" b="0" dirty="0">
              <a:solidFill>
                <a:srgbClr val="000000"/>
              </a:solidFill>
            </a:endParaRPr>
          </a:p>
        </p:txBody>
      </p:sp>
      <p:sp>
        <p:nvSpPr>
          <p:cNvPr id="8"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9" name="Rectángulo 8"/>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GES</a:t>
            </a:r>
          </a:p>
        </p:txBody>
      </p:sp>
    </p:spTree>
    <p:extLst>
      <p:ext uri="{BB962C8B-B14F-4D97-AF65-F5344CB8AC3E}">
        <p14:creationId xmlns:p14="http://schemas.microsoft.com/office/powerpoint/2010/main" val="613523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30D4EF1-2FB9-4CDA-AD22-D945B346B2F0}" type="slidenum">
              <a:rPr lang="es-CL" smtClean="0"/>
              <a:pPr/>
              <a:t>27</a:t>
            </a:fld>
            <a:endParaRPr lang="es-C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09" y="412698"/>
            <a:ext cx="8549583" cy="532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297209" y="5877395"/>
            <a:ext cx="4896544" cy="276999"/>
          </a:xfrm>
          <a:prstGeom prst="rect">
            <a:avLst/>
          </a:prstGeom>
          <a:noFill/>
        </p:spPr>
        <p:txBody>
          <a:bodyPr wrap="square" rtlCol="0">
            <a:spAutoFit/>
          </a:bodyPr>
          <a:lstStyle/>
          <a:p>
            <a:r>
              <a:rPr lang="es-CL" sz="1200" dirty="0"/>
              <a:t>Fuente: Superintendencia de Salud, Gobierno de Chile, 2014</a:t>
            </a:r>
          </a:p>
        </p:txBody>
      </p:sp>
      <p:sp>
        <p:nvSpPr>
          <p:cNvPr id="8"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9" name="Rectángulo 8"/>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GES</a:t>
            </a:r>
          </a:p>
        </p:txBody>
      </p:sp>
    </p:spTree>
    <p:extLst>
      <p:ext uri="{BB962C8B-B14F-4D97-AF65-F5344CB8AC3E}">
        <p14:creationId xmlns:p14="http://schemas.microsoft.com/office/powerpoint/2010/main" val="3810168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30D4EF1-2FB9-4CDA-AD22-D945B346B2F0}" type="slidenum">
              <a:rPr lang="es-CL" smtClean="0"/>
              <a:pPr/>
              <a:t>28</a:t>
            </a:fld>
            <a:endParaRPr lang="es-CL" dirty="0"/>
          </a:p>
        </p:txBody>
      </p:sp>
      <p:sp>
        <p:nvSpPr>
          <p:cNvPr id="8" name="Content Placeholder 2"/>
          <p:cNvSpPr txBox="1">
            <a:spLocks/>
          </p:cNvSpPr>
          <p:nvPr>
            <p:custDataLst>
              <p:tags r:id="rId1"/>
            </p:custDataLst>
          </p:nvPr>
        </p:nvSpPr>
        <p:spPr>
          <a:xfrm>
            <a:off x="395536" y="1451917"/>
            <a:ext cx="8352928" cy="4713387"/>
          </a:xfrm>
          <a:prstGeom prst="rect">
            <a:avLst/>
          </a:prstGeom>
        </p:spPr>
        <p:txBody>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r>
              <a:rPr lang="es-ES" sz="1200" dirty="0"/>
              <a:t>La red CAEC (Cobertura Adicional Enfermedades Catastróficas) es un conjunto de prestadores de salud, individuales (médicos) e institucionales (hospitales, clínicas, institutos) que las </a:t>
            </a:r>
            <a:r>
              <a:rPr lang="es-ES" sz="1200" dirty="0" err="1"/>
              <a:t>Isapres</a:t>
            </a:r>
            <a:r>
              <a:rPr lang="es-ES" sz="1200" dirty="0"/>
              <a:t> ponen a disposición de sus afiliados con el propósito de otorgarles la cobertura adicional para enfermedades catastróficas que superen al deducible y que no esté contemplada en el GES.</a:t>
            </a:r>
          </a:p>
          <a:p>
            <a:pPr lvl="2" algn="just"/>
            <a:endParaRPr lang="es-ES" sz="1200" dirty="0"/>
          </a:p>
          <a:p>
            <a:pPr lvl="2" algn="just"/>
            <a:r>
              <a:rPr lang="es-ES" sz="1200" dirty="0"/>
              <a:t>Para acceder al beneficio el afiliado (a) o su representante debe concurrir a las oficinas de la </a:t>
            </a:r>
            <a:r>
              <a:rPr lang="es-ES" sz="1200" dirty="0" err="1"/>
              <a:t>Isapre</a:t>
            </a:r>
            <a:r>
              <a:rPr lang="es-ES" sz="1200" dirty="0"/>
              <a:t>, llenar y firmar el formulario correspondiente.</a:t>
            </a:r>
          </a:p>
          <a:p>
            <a:pPr marL="0" lvl="2" indent="0" algn="just">
              <a:buNone/>
            </a:pPr>
            <a:endParaRPr lang="es-ES" sz="1200" dirty="0"/>
          </a:p>
          <a:p>
            <a:pPr lvl="2" algn="just"/>
            <a:r>
              <a:rPr lang="es-ES" sz="1200" dirty="0"/>
              <a:t> El Deducible es anual (</a:t>
            </a:r>
            <a:r>
              <a:rPr lang="es-ES" sz="1200" b="1" u="sng" dirty="0"/>
              <a:t>30 veces la cotización pactada en el plan de salud</a:t>
            </a:r>
            <a:r>
              <a:rPr lang="es-ES" sz="1200" dirty="0"/>
              <a:t>), por cada beneficiario que lo utilice, con un mínimo de 60 UF y un máximo de 126 UF. </a:t>
            </a:r>
          </a:p>
          <a:p>
            <a:pPr lvl="2" algn="just"/>
            <a:endParaRPr lang="es-ES" sz="1200" dirty="0"/>
          </a:p>
          <a:p>
            <a:pPr lvl="2" algn="just"/>
            <a:r>
              <a:rPr lang="es-ES" sz="1200" dirty="0"/>
              <a:t>La cobertura adicional para enfermedades catastróficas no se aplica durante el plazo de restricción que afecta a las enfermedades preexistentes declaradas.</a:t>
            </a:r>
          </a:p>
          <a:p>
            <a:pPr lvl="2" algn="just"/>
            <a:endParaRPr lang="es-ES" sz="1200" dirty="0"/>
          </a:p>
          <a:p>
            <a:pPr lvl="2" algn="just"/>
            <a:r>
              <a:rPr lang="es-ES" sz="1200" dirty="0"/>
              <a:t>La cobertura es valida sólo para </a:t>
            </a:r>
            <a:r>
              <a:rPr lang="es-ES" sz="1200" b="1" u="sng" dirty="0"/>
              <a:t>prestaciones hospitalarias </a:t>
            </a:r>
            <a:r>
              <a:rPr lang="es-ES" sz="1200" dirty="0"/>
              <a:t>e incluye como excepción, tratamientos de Radio y Quimioterapia, y Medicamentos Inmunosupresores por trasplantes.</a:t>
            </a:r>
          </a:p>
          <a:p>
            <a:pPr lvl="2" algn="just"/>
            <a:endParaRPr lang="es-ES" sz="1200" dirty="0"/>
          </a:p>
          <a:p>
            <a:pPr lvl="2" algn="just"/>
            <a:r>
              <a:rPr lang="es-ES" sz="1200" dirty="0"/>
              <a:t>En el caso de una enfermedad cubierta por GES, la prestación debe ser aplicada por este modalidad y no por CAEC.</a:t>
            </a:r>
            <a:endParaRPr lang="es-CL" sz="1600" dirty="0"/>
          </a:p>
        </p:txBody>
      </p:sp>
      <p:sp>
        <p:nvSpPr>
          <p:cNvPr id="9" name="8 Título"/>
          <p:cNvSpPr>
            <a:spLocks noGrp="1"/>
          </p:cNvSpPr>
          <p:nvPr>
            <p:ph type="title"/>
          </p:nvPr>
        </p:nvSpPr>
        <p:spPr/>
        <p:txBody>
          <a:bodyPr/>
          <a:lstStyle/>
          <a:p>
            <a:r>
              <a:rPr lang="es-CL" dirty="0"/>
              <a:t>¿Qué es el CAEC?</a:t>
            </a:r>
          </a:p>
        </p:txBody>
      </p:sp>
      <p:sp>
        <p:nvSpPr>
          <p:cNvPr id="7"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10" name="Rectángulo 9"/>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CAEC</a:t>
            </a:r>
          </a:p>
        </p:txBody>
      </p:sp>
    </p:spTree>
    <p:extLst>
      <p:ext uri="{BB962C8B-B14F-4D97-AF65-F5344CB8AC3E}">
        <p14:creationId xmlns:p14="http://schemas.microsoft.com/office/powerpoint/2010/main" val="2259020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30D4EF1-2FB9-4CDA-AD22-D945B346B2F0}" type="slidenum">
              <a:rPr lang="es-CL" smtClean="0"/>
              <a:pPr/>
              <a:t>29</a:t>
            </a:fld>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33" y="476672"/>
            <a:ext cx="870533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395536" y="5733256"/>
            <a:ext cx="4896544" cy="276999"/>
          </a:xfrm>
          <a:prstGeom prst="rect">
            <a:avLst/>
          </a:prstGeom>
          <a:noFill/>
        </p:spPr>
        <p:txBody>
          <a:bodyPr wrap="square" rtlCol="0">
            <a:spAutoFit/>
          </a:bodyPr>
          <a:lstStyle/>
          <a:p>
            <a:r>
              <a:rPr lang="es-CL" sz="1200" dirty="0"/>
              <a:t>Fuente: Superintendencia de Salud, Gobierno de Chile, 2014</a:t>
            </a:r>
          </a:p>
        </p:txBody>
      </p:sp>
      <p:sp>
        <p:nvSpPr>
          <p:cNvPr id="7"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8" name="Rectángulo 7"/>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CAEC</a:t>
            </a:r>
          </a:p>
        </p:txBody>
      </p:sp>
    </p:spTree>
    <p:extLst>
      <p:ext uri="{BB962C8B-B14F-4D97-AF65-F5344CB8AC3E}">
        <p14:creationId xmlns:p14="http://schemas.microsoft.com/office/powerpoint/2010/main" val="17813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Modelo Previsional en Chile</a:t>
            </a:r>
            <a:endParaRPr lang="en-US" dirty="0"/>
          </a:p>
        </p:txBody>
      </p:sp>
      <p:sp>
        <p:nvSpPr>
          <p:cNvPr id="3" name="Marcador de texto 2"/>
          <p:cNvSpPr>
            <a:spLocks noGrp="1"/>
          </p:cNvSpPr>
          <p:nvPr>
            <p:ph type="body" sz="quarter" idx="13"/>
          </p:nvPr>
        </p:nvSpPr>
        <p:spPr/>
        <p:txBody>
          <a:bodyPr/>
          <a:lstStyle/>
          <a:p>
            <a:endParaRPr lang="en-US"/>
          </a:p>
        </p:txBody>
      </p:sp>
      <p:sp>
        <p:nvSpPr>
          <p:cNvPr id="5" name="Marcador de número de diapositiva 4"/>
          <p:cNvSpPr>
            <a:spLocks noGrp="1"/>
          </p:cNvSpPr>
          <p:nvPr>
            <p:ph type="sldNum" sz="quarter" idx="4"/>
          </p:nvPr>
        </p:nvSpPr>
        <p:spPr/>
        <p:txBody>
          <a:bodyPr/>
          <a:lstStyle/>
          <a:p>
            <a:fld id="{2083E393-C0BF-4ED8-8545-7E4C90AFF831}" type="slidenum">
              <a:rPr lang="en-US" smtClean="0"/>
              <a:pPr/>
              <a:t>3</a:t>
            </a:fld>
            <a:endParaRPr lang="en-US" dirty="0"/>
          </a:p>
        </p:txBody>
      </p:sp>
      <p:sp>
        <p:nvSpPr>
          <p:cNvPr id="6" name="Marcador de pie de página 5"/>
          <p:cNvSpPr>
            <a:spLocks noGrp="1"/>
          </p:cNvSpPr>
          <p:nvPr>
            <p:ph type="ftr" sz="quarter" idx="3"/>
          </p:nvPr>
        </p:nvSpPr>
        <p:spPr/>
        <p:txBody>
          <a:bodyPr/>
          <a:lstStyle/>
          <a:p>
            <a:r>
              <a:rPr lang="en-US"/>
              <a:t>© 2017 Willis Towers Watson. All rights reserved. Proprietary and Confidential. For Willis Towers Watson and Willis Towers Watson client use only.</a:t>
            </a:r>
            <a:endParaRPr lang="en-US" dirty="0"/>
          </a:p>
        </p:txBody>
      </p:sp>
      <p:sp>
        <p:nvSpPr>
          <p:cNvPr id="7" name="Rectangle 3"/>
          <p:cNvSpPr>
            <a:spLocks noChangeArrowheads="1"/>
          </p:cNvSpPr>
          <p:nvPr/>
        </p:nvSpPr>
        <p:spPr bwMode="gray">
          <a:xfrm>
            <a:off x="3172364" y="1393869"/>
            <a:ext cx="1371600" cy="457200"/>
          </a:xfrm>
          <a:prstGeom prst="rect">
            <a:avLst/>
          </a:prstGeom>
          <a:solidFill>
            <a:schemeClr val="accent2"/>
          </a:solidFill>
          <a:ln w="6350">
            <a:noFill/>
            <a:miter lim="800000"/>
            <a:headEnd type="none" w="sm" len="sm"/>
            <a:tailEnd type="none" w="sm" len="sm"/>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L" sz="1200" b="1" dirty="0">
                <a:solidFill>
                  <a:schemeClr val="bg1"/>
                </a:solidFill>
                <a:latin typeface="Arial" pitchFamily="34" charset="0"/>
              </a:rPr>
              <a:t>Salud Previsional</a:t>
            </a:r>
            <a:endParaRPr kumimoji="0" lang="es-CL" sz="1800" b="0" i="0" u="none" strike="noStrike" cap="none" normalizeH="0" baseline="0" dirty="0">
              <a:ln>
                <a:noFill/>
              </a:ln>
              <a:solidFill>
                <a:schemeClr val="tx1"/>
              </a:solidFill>
              <a:effectLst/>
              <a:latin typeface="Arial" pitchFamily="34" charset="0"/>
            </a:endParaRPr>
          </a:p>
        </p:txBody>
      </p:sp>
      <p:sp>
        <p:nvSpPr>
          <p:cNvPr id="8" name="Rectangle 22"/>
          <p:cNvSpPr>
            <a:spLocks noChangeArrowheads="1"/>
          </p:cNvSpPr>
          <p:nvPr/>
        </p:nvSpPr>
        <p:spPr bwMode="auto">
          <a:xfrm>
            <a:off x="1870188" y="2471783"/>
            <a:ext cx="1371600" cy="457200"/>
          </a:xfrm>
          <a:prstGeom prst="rect">
            <a:avLst/>
          </a:prstGeom>
          <a:solidFill>
            <a:schemeClr val="accent1"/>
          </a:solidFill>
          <a:ln w="6350">
            <a:noFill/>
            <a:miter lim="800000"/>
            <a:headEnd type="none" w="sm" len="sm"/>
            <a:tailEnd type="none" w="sm" len="sm"/>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050" b="1" i="0" u="none" strike="noStrike" cap="none" normalizeH="0" baseline="0" dirty="0">
                <a:ln>
                  <a:noFill/>
                </a:ln>
                <a:solidFill>
                  <a:schemeClr val="bg1"/>
                </a:solidFill>
                <a:effectLst/>
                <a:latin typeface="Arial" pitchFamily="34" charset="0"/>
              </a:rPr>
              <a:t>FONASA  </a:t>
            </a:r>
          </a:p>
          <a:p>
            <a:pPr marL="0" marR="0" lvl="0" indent="0" algn="ctr" defTabSz="914400" rtl="0" eaLnBrk="1" fontAlgn="base" latinLnBrk="0" hangingPunct="1">
              <a:lnSpc>
                <a:spcPct val="100000"/>
              </a:lnSpc>
              <a:spcBef>
                <a:spcPct val="0"/>
              </a:spcBef>
              <a:spcAft>
                <a:spcPct val="0"/>
              </a:spcAft>
              <a:buClrTx/>
              <a:buSzTx/>
              <a:buFontTx/>
              <a:buNone/>
              <a:tabLst/>
            </a:pPr>
            <a:r>
              <a:rPr lang="es-CL" sz="1050" b="1" dirty="0">
                <a:solidFill>
                  <a:schemeClr val="bg1"/>
                </a:solidFill>
                <a:latin typeface="Arial" pitchFamily="34" charset="0"/>
              </a:rPr>
              <a:t>Cotizantes: 4,5 MM</a:t>
            </a:r>
            <a:endParaRPr kumimoji="0" lang="es-CL" sz="1400" b="0" i="0" u="none" strike="noStrike" cap="none" normalizeH="0" baseline="0" dirty="0">
              <a:ln>
                <a:noFill/>
              </a:ln>
              <a:solidFill>
                <a:schemeClr val="bg1"/>
              </a:solidFill>
              <a:effectLst/>
              <a:latin typeface="Arial" pitchFamily="34" charset="0"/>
            </a:endParaRPr>
          </a:p>
        </p:txBody>
      </p:sp>
      <p:sp>
        <p:nvSpPr>
          <p:cNvPr id="9" name="Rectangle 24"/>
          <p:cNvSpPr>
            <a:spLocks noChangeArrowheads="1"/>
          </p:cNvSpPr>
          <p:nvPr/>
        </p:nvSpPr>
        <p:spPr bwMode="auto">
          <a:xfrm>
            <a:off x="4591241" y="2471784"/>
            <a:ext cx="1371600" cy="457200"/>
          </a:xfrm>
          <a:prstGeom prst="rect">
            <a:avLst/>
          </a:prstGeom>
          <a:solidFill>
            <a:schemeClr val="accent1"/>
          </a:solidFill>
          <a:ln w="6350">
            <a:noFill/>
            <a:miter lim="800000"/>
            <a:headEnd type="none" w="sm" len="sm"/>
            <a:tailEnd type="none" w="sm" len="sm"/>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050" b="1" i="0" u="none" strike="noStrike" cap="none" normalizeH="0" baseline="0" dirty="0" err="1">
                <a:ln>
                  <a:noFill/>
                </a:ln>
                <a:solidFill>
                  <a:schemeClr val="bg1"/>
                </a:solidFill>
                <a:effectLst/>
                <a:latin typeface="Arial" pitchFamily="34" charset="0"/>
              </a:rPr>
              <a:t>Isapres</a:t>
            </a:r>
            <a:endParaRPr kumimoji="0" lang="es-CL" sz="1050" b="1" i="0" u="none" strike="noStrike" cap="none" normalizeH="0" baseline="0" dirty="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CL" sz="1050" b="1" dirty="0">
                <a:solidFill>
                  <a:schemeClr val="bg1"/>
                </a:solidFill>
                <a:latin typeface="Arial" pitchFamily="34" charset="0"/>
              </a:rPr>
              <a:t>Cotizantes: 2 MM</a:t>
            </a:r>
            <a:endParaRPr kumimoji="0" lang="es-CL" sz="1400" b="0" i="0" u="none" strike="noStrike" cap="none" normalizeH="0" baseline="0" dirty="0">
              <a:ln>
                <a:noFill/>
              </a:ln>
              <a:solidFill>
                <a:schemeClr val="bg1"/>
              </a:solidFill>
              <a:effectLst/>
              <a:latin typeface="Arial" pitchFamily="34" charset="0"/>
            </a:endParaRPr>
          </a:p>
        </p:txBody>
      </p:sp>
      <p:cxnSp>
        <p:nvCxnSpPr>
          <p:cNvPr id="10" name="AutoShape 43"/>
          <p:cNvCxnSpPr>
            <a:cxnSpLocks noChangeShapeType="1"/>
          </p:cNvCxnSpPr>
          <p:nvPr/>
        </p:nvCxnSpPr>
        <p:spPr bwMode="auto">
          <a:xfrm rot="5400000">
            <a:off x="4490434" y="2763091"/>
            <a:ext cx="620713" cy="952500"/>
          </a:xfrm>
          <a:prstGeom prst="bentConnector3">
            <a:avLst>
              <a:gd name="adj1" fmla="val 49870"/>
            </a:avLst>
          </a:prstGeom>
          <a:noFill/>
          <a:ln w="9525">
            <a:solidFill>
              <a:schemeClr val="tx1"/>
            </a:solidFill>
            <a:miter lim="800000"/>
            <a:headEnd/>
            <a:tailEnd/>
          </a:ln>
        </p:spPr>
      </p:cxnSp>
      <p:cxnSp>
        <p:nvCxnSpPr>
          <p:cNvPr id="11" name="AutoShape 45"/>
          <p:cNvCxnSpPr>
            <a:cxnSpLocks noChangeShapeType="1"/>
          </p:cNvCxnSpPr>
          <p:nvPr/>
        </p:nvCxnSpPr>
        <p:spPr bwMode="auto">
          <a:xfrm rot="16200000" flipH="1">
            <a:off x="5448491" y="2757534"/>
            <a:ext cx="609600" cy="952500"/>
          </a:xfrm>
          <a:prstGeom prst="bentConnector3">
            <a:avLst>
              <a:gd name="adj1" fmla="val 50000"/>
            </a:avLst>
          </a:prstGeom>
          <a:noFill/>
          <a:ln w="9525">
            <a:solidFill>
              <a:schemeClr val="tx1"/>
            </a:solidFill>
            <a:miter lim="800000"/>
            <a:headEnd/>
            <a:tailEnd/>
          </a:ln>
        </p:spPr>
      </p:cxnSp>
      <p:sp>
        <p:nvSpPr>
          <p:cNvPr id="12" name="Content Placeholder 2"/>
          <p:cNvSpPr txBox="1">
            <a:spLocks/>
          </p:cNvSpPr>
          <p:nvPr>
            <p:custDataLst>
              <p:tags r:id="rId1"/>
            </p:custDataLst>
          </p:nvPr>
        </p:nvSpPr>
        <p:spPr>
          <a:xfrm>
            <a:off x="395536" y="4751694"/>
            <a:ext cx="8352928" cy="1184995"/>
          </a:xfrm>
          <a:prstGeom prst="rect">
            <a:avLst/>
          </a:prstGeom>
        </p:spPr>
        <p:txBody>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s-CL" dirty="0"/>
          </a:p>
          <a:p>
            <a:endParaRPr lang="es-CL" dirty="0"/>
          </a:p>
          <a:p>
            <a:pPr lvl="2"/>
            <a:endParaRPr lang="es-CL" dirty="0"/>
          </a:p>
          <a:p>
            <a:pPr lvl="2"/>
            <a:endParaRPr lang="es-CL" dirty="0"/>
          </a:p>
          <a:p>
            <a:pPr lvl="2"/>
            <a:endParaRPr lang="es-CL" dirty="0"/>
          </a:p>
          <a:p>
            <a:pPr lvl="2"/>
            <a:endParaRPr lang="es-CL" dirty="0"/>
          </a:p>
          <a:p>
            <a:pPr lvl="2"/>
            <a:endParaRPr lang="es-CL" dirty="0"/>
          </a:p>
          <a:p>
            <a:pPr lvl="2"/>
            <a:endParaRPr lang="es-CL" dirty="0"/>
          </a:p>
          <a:p>
            <a:pPr lvl="2"/>
            <a:endParaRPr lang="es-CL" dirty="0"/>
          </a:p>
          <a:p>
            <a:pPr lvl="2"/>
            <a:endParaRPr lang="es-CL" dirty="0"/>
          </a:p>
        </p:txBody>
      </p:sp>
      <p:sp>
        <p:nvSpPr>
          <p:cNvPr id="13" name="6 Rectángulo"/>
          <p:cNvSpPr/>
          <p:nvPr/>
        </p:nvSpPr>
        <p:spPr>
          <a:xfrm>
            <a:off x="450102" y="5216841"/>
            <a:ext cx="8298361" cy="461665"/>
          </a:xfrm>
          <a:prstGeom prst="rect">
            <a:avLst/>
          </a:prstGeom>
        </p:spPr>
        <p:txBody>
          <a:bodyPr wrap="square">
            <a:spAutoFit/>
          </a:bodyPr>
          <a:lstStyle/>
          <a:p>
            <a:pPr marL="342900" lvl="2" indent="-342900" algn="just">
              <a:spcBef>
                <a:spcPct val="20000"/>
              </a:spcBef>
              <a:buClr>
                <a:schemeClr val="bg2"/>
              </a:buClr>
              <a:buSzPct val="60000"/>
              <a:buFont typeface="Wingdings"/>
              <a:buChar char=""/>
            </a:pPr>
            <a:r>
              <a:rPr lang="es-CL" sz="1200" dirty="0" err="1">
                <a:latin typeface="Arial"/>
              </a:rPr>
              <a:t>Fonasa</a:t>
            </a:r>
            <a:r>
              <a:rPr lang="es-CL" sz="1200" dirty="0">
                <a:latin typeface="Arial"/>
              </a:rPr>
              <a:t> está diseñado principalmente para la atención en instituciones Públicas de Salud (Hospitales), mientras que las </a:t>
            </a:r>
            <a:r>
              <a:rPr lang="es-CL" sz="1200" dirty="0" err="1">
                <a:latin typeface="Arial"/>
              </a:rPr>
              <a:t>Isapres</a:t>
            </a:r>
            <a:r>
              <a:rPr lang="es-CL" sz="1200" dirty="0">
                <a:latin typeface="Arial"/>
              </a:rPr>
              <a:t> se enfocan principalmente en instituciones Privadas de Salud (Clínicas).</a:t>
            </a:r>
          </a:p>
        </p:txBody>
      </p:sp>
      <p:cxnSp>
        <p:nvCxnSpPr>
          <p:cNvPr id="14" name="AutoShape 43"/>
          <p:cNvCxnSpPr>
            <a:cxnSpLocks noChangeShapeType="1"/>
          </p:cNvCxnSpPr>
          <p:nvPr/>
        </p:nvCxnSpPr>
        <p:spPr bwMode="auto">
          <a:xfrm rot="5400000">
            <a:off x="3061635" y="1685176"/>
            <a:ext cx="620713" cy="952500"/>
          </a:xfrm>
          <a:prstGeom prst="bentConnector3">
            <a:avLst>
              <a:gd name="adj1" fmla="val 49870"/>
            </a:avLst>
          </a:prstGeom>
          <a:noFill/>
          <a:ln w="9525">
            <a:solidFill>
              <a:schemeClr val="tx1"/>
            </a:solidFill>
            <a:miter lim="800000"/>
            <a:headEnd/>
            <a:tailEnd/>
          </a:ln>
        </p:spPr>
      </p:cxnSp>
      <p:cxnSp>
        <p:nvCxnSpPr>
          <p:cNvPr id="15" name="AutoShape 45"/>
          <p:cNvCxnSpPr>
            <a:cxnSpLocks noChangeShapeType="1"/>
          </p:cNvCxnSpPr>
          <p:nvPr/>
        </p:nvCxnSpPr>
        <p:spPr bwMode="auto">
          <a:xfrm rot="16200000" flipH="1">
            <a:off x="4019692" y="1679619"/>
            <a:ext cx="609600" cy="952500"/>
          </a:xfrm>
          <a:prstGeom prst="bentConnector3">
            <a:avLst>
              <a:gd name="adj1" fmla="val 50000"/>
            </a:avLst>
          </a:prstGeom>
          <a:noFill/>
          <a:ln w="9525">
            <a:solidFill>
              <a:schemeClr val="tx1"/>
            </a:solidFill>
            <a:miter lim="800000"/>
            <a:headEnd/>
            <a:tailEnd/>
          </a:ln>
        </p:spPr>
      </p:cxnSp>
      <p:sp>
        <p:nvSpPr>
          <p:cNvPr id="16" name="17 Rectángulo"/>
          <p:cNvSpPr/>
          <p:nvPr/>
        </p:nvSpPr>
        <p:spPr>
          <a:xfrm>
            <a:off x="5942264" y="3641910"/>
            <a:ext cx="2611187" cy="1208343"/>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7" name="18 Rectángulo"/>
          <p:cNvSpPr/>
          <p:nvPr/>
        </p:nvSpPr>
        <p:spPr>
          <a:xfrm>
            <a:off x="2499361" y="3626117"/>
            <a:ext cx="2611187" cy="1224136"/>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pic>
        <p:nvPicPr>
          <p:cNvPr id="18" name="Picture 35" descr="consalu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3425" y="4579061"/>
            <a:ext cx="1317531" cy="2553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6" descr="Banmédic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2276" y="4170783"/>
            <a:ext cx="982446" cy="2841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7"/>
          <p:cNvPicPr>
            <a:picLocks noChangeAspect="1" noChangeArrowheads="1"/>
          </p:cNvPicPr>
          <p:nvPr/>
        </p:nvPicPr>
        <p:blipFill>
          <a:blip r:embed="rId7" cstate="print">
            <a:extLst>
              <a:ext uri="{28A0092B-C50C-407E-A947-70E740481C1C}">
                <a14:useLocalDpi xmlns:a14="http://schemas.microsoft.com/office/drawing/2010/main" val="0"/>
              </a:ext>
            </a:extLst>
          </a:blip>
          <a:srcRect l="17639" t="19888" r="67014" b="72556"/>
          <a:stretch>
            <a:fillRect/>
          </a:stretch>
        </p:blipFill>
        <p:spPr bwMode="auto">
          <a:xfrm>
            <a:off x="2710828" y="3681567"/>
            <a:ext cx="1031568" cy="3327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pic>
      <p:pic>
        <p:nvPicPr>
          <p:cNvPr id="21" name="Picture 38" descr="3602Logo_masvi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6452" y="4448789"/>
            <a:ext cx="531573" cy="3543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9" descr="logo_colmena"/>
          <p:cNvPicPr>
            <a:picLocks noChangeAspect="1" noChangeArrowheads="1"/>
          </p:cNvPicPr>
          <p:nvPr/>
        </p:nvPicPr>
        <p:blipFill>
          <a:blip r:embed="rId9" cstate="print">
            <a:extLst>
              <a:ext uri="{28A0092B-C50C-407E-A947-70E740481C1C}">
                <a14:useLocalDpi xmlns:a14="http://schemas.microsoft.com/office/drawing/2010/main" val="0"/>
              </a:ext>
            </a:extLst>
          </a:blip>
          <a:srcRect l="8418" t="29086" r="9949" b="4433"/>
          <a:stretch>
            <a:fillRect/>
          </a:stretch>
        </p:blipFill>
        <p:spPr bwMode="auto">
          <a:xfrm>
            <a:off x="4038550" y="3753826"/>
            <a:ext cx="999990" cy="2571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0" descr="logo_vida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46452" y="4083031"/>
            <a:ext cx="503504" cy="3525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38823" y="4322192"/>
            <a:ext cx="12017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9325" y="3690254"/>
            <a:ext cx="514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0416" y="4299966"/>
            <a:ext cx="51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14272" y="3742331"/>
            <a:ext cx="397195" cy="44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29 Rectángulo redondeado"/>
          <p:cNvSpPr/>
          <p:nvPr/>
        </p:nvSpPr>
        <p:spPr>
          <a:xfrm>
            <a:off x="6415804" y="3775715"/>
            <a:ext cx="1182644" cy="29404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b="1" dirty="0">
                <a:solidFill>
                  <a:schemeClr val="tx1"/>
                </a:solidFill>
              </a:rPr>
              <a:t>Chuquicamata</a:t>
            </a:r>
          </a:p>
        </p:txBody>
      </p:sp>
      <p:sp>
        <p:nvSpPr>
          <p:cNvPr id="29" name="30 Rectángulo"/>
          <p:cNvSpPr/>
          <p:nvPr/>
        </p:nvSpPr>
        <p:spPr>
          <a:xfrm>
            <a:off x="7639940" y="4106179"/>
            <a:ext cx="853119" cy="246221"/>
          </a:xfrm>
          <a:prstGeom prst="rect">
            <a:avLst/>
          </a:prstGeom>
        </p:spPr>
        <p:txBody>
          <a:bodyPr wrap="none">
            <a:spAutoFit/>
          </a:bodyPr>
          <a:lstStyle/>
          <a:p>
            <a:r>
              <a:rPr lang="es-CL" sz="1000" b="1" dirty="0"/>
              <a:t>Rio Blanco</a:t>
            </a:r>
          </a:p>
        </p:txBody>
      </p:sp>
      <p:sp>
        <p:nvSpPr>
          <p:cNvPr id="30" name="31 Rectángulo"/>
          <p:cNvSpPr/>
          <p:nvPr/>
        </p:nvSpPr>
        <p:spPr>
          <a:xfrm>
            <a:off x="7614427" y="4530872"/>
            <a:ext cx="952505" cy="246221"/>
          </a:xfrm>
          <a:prstGeom prst="rect">
            <a:avLst/>
          </a:prstGeom>
        </p:spPr>
        <p:txBody>
          <a:bodyPr wrap="none">
            <a:spAutoFit/>
          </a:bodyPr>
          <a:lstStyle/>
          <a:p>
            <a:r>
              <a:rPr lang="es-CL" sz="1000" b="1" dirty="0"/>
              <a:t>San Lorenzo</a:t>
            </a:r>
          </a:p>
        </p:txBody>
      </p:sp>
      <p:sp>
        <p:nvSpPr>
          <p:cNvPr id="32" name="Rectangle 24"/>
          <p:cNvSpPr>
            <a:spLocks noChangeArrowheads="1"/>
          </p:cNvSpPr>
          <p:nvPr/>
        </p:nvSpPr>
        <p:spPr bwMode="auto">
          <a:xfrm>
            <a:off x="6639692" y="2460669"/>
            <a:ext cx="1371600" cy="457200"/>
          </a:xfrm>
          <a:prstGeom prst="rect">
            <a:avLst/>
          </a:prstGeom>
          <a:solidFill>
            <a:schemeClr val="accent1"/>
          </a:solidFill>
          <a:ln w="6350">
            <a:noFill/>
            <a:miter lim="800000"/>
            <a:headEnd type="none" w="sm" len="sm"/>
            <a:tailEnd type="none" w="sm" len="sm"/>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050" b="1" i="0" u="none" strike="noStrike" cap="none" normalizeH="0" baseline="0" dirty="0">
                <a:ln>
                  <a:noFill/>
                </a:ln>
                <a:solidFill>
                  <a:schemeClr val="bg1"/>
                </a:solidFill>
                <a:effectLst/>
                <a:latin typeface="Arial" pitchFamily="34" charset="0"/>
              </a:rPr>
              <a:t>Otros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L" sz="1050" b="1" i="0" u="none" strike="noStrike" cap="none" normalizeH="0" baseline="0" dirty="0">
                <a:ln>
                  <a:noFill/>
                </a:ln>
                <a:solidFill>
                  <a:schemeClr val="bg1"/>
                </a:solidFill>
                <a:effectLst/>
                <a:latin typeface="Arial" pitchFamily="34" charset="0"/>
              </a:rPr>
              <a:t>(Fuerzas</a:t>
            </a:r>
            <a:r>
              <a:rPr kumimoji="0" lang="es-CL" sz="1050" b="1" i="0" u="none" strike="noStrike" cap="none" normalizeH="0" dirty="0">
                <a:ln>
                  <a:noFill/>
                </a:ln>
                <a:solidFill>
                  <a:schemeClr val="bg1"/>
                </a:solidFill>
                <a:effectLst/>
                <a:latin typeface="Arial" pitchFamily="34" charset="0"/>
              </a:rPr>
              <a:t> Armadas )</a:t>
            </a:r>
            <a:endParaRPr kumimoji="0" lang="es-CL" sz="1400" b="0" i="0" u="none" strike="noStrike" cap="none" normalizeH="0" baseline="0" dirty="0">
              <a:ln>
                <a:noFill/>
              </a:ln>
              <a:solidFill>
                <a:schemeClr val="bg1"/>
              </a:solidFill>
              <a:effectLst/>
              <a:latin typeface="Arial" pitchFamily="34" charset="0"/>
            </a:endParaRPr>
          </a:p>
        </p:txBody>
      </p:sp>
      <p:sp>
        <p:nvSpPr>
          <p:cNvPr id="33" name="CuadroTexto 32"/>
          <p:cNvSpPr txBox="1"/>
          <p:nvPr/>
        </p:nvSpPr>
        <p:spPr>
          <a:xfrm>
            <a:off x="2762348" y="3201340"/>
            <a:ext cx="1705316" cy="423193"/>
          </a:xfrm>
          <a:prstGeom prst="rect">
            <a:avLst/>
          </a:prstGeom>
          <a:noFill/>
        </p:spPr>
        <p:txBody>
          <a:bodyPr wrap="square" rtlCol="0">
            <a:spAutoFit/>
          </a:bodyPr>
          <a:lstStyle/>
          <a:p>
            <a:pPr algn="ctr"/>
            <a:r>
              <a:rPr lang="es-CL" sz="1100" b="1" dirty="0"/>
              <a:t>Abiertas</a:t>
            </a:r>
          </a:p>
          <a:p>
            <a:pPr algn="ctr"/>
            <a:r>
              <a:rPr lang="es-CL" sz="1000" b="1" dirty="0"/>
              <a:t> (Mercado)</a:t>
            </a:r>
            <a:endParaRPr lang="en-US" sz="1000" b="1" dirty="0"/>
          </a:p>
        </p:txBody>
      </p:sp>
      <p:sp>
        <p:nvSpPr>
          <p:cNvPr id="34" name="CuadroTexto 33"/>
          <p:cNvSpPr txBox="1"/>
          <p:nvPr/>
        </p:nvSpPr>
        <p:spPr>
          <a:xfrm>
            <a:off x="6303511" y="3132247"/>
            <a:ext cx="2152625" cy="538609"/>
          </a:xfrm>
          <a:prstGeom prst="rect">
            <a:avLst/>
          </a:prstGeom>
          <a:noFill/>
        </p:spPr>
        <p:txBody>
          <a:bodyPr wrap="square" rtlCol="0">
            <a:spAutoFit/>
          </a:bodyPr>
          <a:lstStyle/>
          <a:p>
            <a:pPr algn="ctr"/>
            <a:r>
              <a:rPr lang="es-CL" sz="1100" b="1" dirty="0"/>
              <a:t>Cerradas </a:t>
            </a:r>
          </a:p>
          <a:p>
            <a:pPr algn="ctr"/>
            <a:r>
              <a:rPr lang="es-CL" sz="900" b="1" dirty="0"/>
              <a:t>(Asociadas a Empresas o grupos específicos de personas)</a:t>
            </a:r>
            <a:endParaRPr lang="en-US" sz="900" b="1" dirty="0"/>
          </a:p>
        </p:txBody>
      </p:sp>
      <p:sp>
        <p:nvSpPr>
          <p:cNvPr id="35" name="CuadroTexto 34"/>
          <p:cNvSpPr txBox="1"/>
          <p:nvPr/>
        </p:nvSpPr>
        <p:spPr>
          <a:xfrm>
            <a:off x="3101733" y="2155817"/>
            <a:ext cx="1648223" cy="415498"/>
          </a:xfrm>
          <a:prstGeom prst="rect">
            <a:avLst/>
          </a:prstGeom>
          <a:noFill/>
        </p:spPr>
        <p:txBody>
          <a:bodyPr wrap="square" rtlCol="0">
            <a:spAutoFit/>
          </a:bodyPr>
          <a:lstStyle/>
          <a:p>
            <a:pPr algn="ctr"/>
            <a:r>
              <a:rPr lang="es-CL" sz="1050" b="1" dirty="0"/>
              <a:t>Mayoría de la Población</a:t>
            </a:r>
            <a:endParaRPr lang="en-US" sz="1050" b="1" dirty="0"/>
          </a:p>
        </p:txBody>
      </p:sp>
      <p:sp>
        <p:nvSpPr>
          <p:cNvPr id="4" name="Rectángulo 3"/>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Modelo Previsional en Chile</a:t>
            </a:r>
            <a:endParaRPr lang="en-US" sz="1100" b="1" dirty="0"/>
          </a:p>
        </p:txBody>
      </p:sp>
    </p:spTree>
    <p:extLst>
      <p:ext uri="{BB962C8B-B14F-4D97-AF65-F5344CB8AC3E}">
        <p14:creationId xmlns:p14="http://schemas.microsoft.com/office/powerpoint/2010/main" val="1368296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s-CL" dirty="0" err="1"/>
              <a:t>Isapre</a:t>
            </a:r>
            <a:r>
              <a:rPr lang="es-CL" dirty="0"/>
              <a:t> vs </a:t>
            </a:r>
            <a:r>
              <a:rPr lang="es-CL" dirty="0" err="1"/>
              <a:t>Fonasa</a:t>
            </a:r>
            <a:r>
              <a:rPr lang="es-CL" dirty="0"/>
              <a:t> </a:t>
            </a:r>
            <a:endParaRPr lang="en-GB" dirty="0"/>
          </a:p>
        </p:txBody>
      </p:sp>
      <p:sp>
        <p:nvSpPr>
          <p:cNvPr id="3" name="Content Placeholder 2"/>
          <p:cNvSpPr>
            <a:spLocks noGrp="1"/>
          </p:cNvSpPr>
          <p:nvPr>
            <p:ph sz="half" idx="1"/>
            <p:custDataLst>
              <p:tags r:id="rId3"/>
            </p:custDataLst>
          </p:nvPr>
        </p:nvSpPr>
        <p:spPr/>
        <p:txBody>
          <a:bodyPr>
            <a:normAutofit lnSpcReduction="10000"/>
          </a:bodyPr>
          <a:lstStyle/>
          <a:p>
            <a:pPr lvl="2"/>
            <a:r>
              <a:rPr lang="es-ES" sz="1400" b="1" dirty="0"/>
              <a:t>FONASA</a:t>
            </a:r>
            <a:endParaRPr lang="es-ES" sz="1400" dirty="0"/>
          </a:p>
          <a:p>
            <a:pPr lvl="2"/>
            <a:r>
              <a:rPr lang="es-ES" sz="1400" b="1" dirty="0"/>
              <a:t>Ventajas</a:t>
            </a:r>
            <a:r>
              <a:rPr lang="es-ES" sz="1400" dirty="0"/>
              <a:t>: </a:t>
            </a:r>
          </a:p>
          <a:p>
            <a:pPr lvl="2"/>
            <a:endParaRPr lang="es-ES" sz="1400" dirty="0"/>
          </a:p>
          <a:p>
            <a:pPr lvl="3"/>
            <a:r>
              <a:rPr lang="es-ES" sz="1400" dirty="0"/>
              <a:t>Solo se impone el 7% de sueldo imponible y se mantiene valor fijo anualmente.</a:t>
            </a:r>
          </a:p>
          <a:p>
            <a:pPr lvl="3"/>
            <a:r>
              <a:rPr lang="es-ES" sz="1400" dirty="0"/>
              <a:t>No excluye preexistencia ni es requisito de ingreso.</a:t>
            </a:r>
          </a:p>
          <a:p>
            <a:pPr lvl="2"/>
            <a:endParaRPr lang="es-ES" sz="1400" dirty="0"/>
          </a:p>
          <a:p>
            <a:pPr lvl="2"/>
            <a:endParaRPr lang="es-ES" sz="1400" dirty="0"/>
          </a:p>
          <a:p>
            <a:pPr lvl="2"/>
            <a:endParaRPr lang="es-ES" sz="1400" dirty="0"/>
          </a:p>
          <a:p>
            <a:pPr lvl="2"/>
            <a:r>
              <a:rPr lang="es-ES" sz="1400" b="1" dirty="0"/>
              <a:t>Desventajas</a:t>
            </a:r>
            <a:r>
              <a:rPr lang="es-ES" sz="1400" dirty="0"/>
              <a:t>:</a:t>
            </a:r>
          </a:p>
          <a:p>
            <a:pPr lvl="2"/>
            <a:endParaRPr lang="es-ES" sz="1400" dirty="0"/>
          </a:p>
          <a:p>
            <a:pPr lvl="3"/>
            <a:r>
              <a:rPr lang="es-ES" sz="1400" dirty="0"/>
              <a:t>No hay libre elección de prestadores hospitalarios y ambulatorios (Menor bonificación en instituciones privadas)</a:t>
            </a:r>
          </a:p>
          <a:p>
            <a:pPr lvl="3"/>
            <a:r>
              <a:rPr lang="es-ES" sz="1400" dirty="0"/>
              <a:t>Mayor tiempo de espera para atención medica.</a:t>
            </a:r>
          </a:p>
          <a:p>
            <a:pPr lvl="3"/>
            <a:r>
              <a:rPr lang="es-ES" sz="1400" dirty="0"/>
              <a:t>Calidad de atención (Red publica).</a:t>
            </a:r>
          </a:p>
          <a:p>
            <a:pPr lvl="3"/>
            <a:r>
              <a:rPr lang="es-ES" sz="1400" dirty="0"/>
              <a:t>Menor disponibilidad de médicos especialistas (Red publica).</a:t>
            </a:r>
          </a:p>
          <a:p>
            <a:pPr lvl="2"/>
            <a:endParaRPr lang="en-GB" dirty="0"/>
          </a:p>
        </p:txBody>
      </p:sp>
      <p:sp>
        <p:nvSpPr>
          <p:cNvPr id="4" name="Content Placeholder 3"/>
          <p:cNvSpPr>
            <a:spLocks noGrp="1"/>
          </p:cNvSpPr>
          <p:nvPr>
            <p:ph sz="half" idx="2"/>
            <p:custDataLst>
              <p:tags r:id="rId4"/>
            </p:custDataLst>
          </p:nvPr>
        </p:nvSpPr>
        <p:spPr>
          <a:xfrm>
            <a:off x="4658536" y="1370010"/>
            <a:ext cx="4100264" cy="4712400"/>
          </a:xfrm>
        </p:spPr>
        <p:txBody>
          <a:bodyPr>
            <a:noAutofit/>
          </a:bodyPr>
          <a:lstStyle/>
          <a:p>
            <a:pPr lvl="2"/>
            <a:r>
              <a:rPr lang="es-ES" sz="1400" dirty="0"/>
              <a:t> </a:t>
            </a:r>
            <a:r>
              <a:rPr lang="es-ES" sz="1400" b="1" dirty="0"/>
              <a:t>ISAPRE</a:t>
            </a:r>
            <a:endParaRPr lang="es-ES" sz="1400" dirty="0"/>
          </a:p>
          <a:p>
            <a:pPr lvl="2"/>
            <a:r>
              <a:rPr lang="es-ES" sz="1400" b="1" dirty="0"/>
              <a:t>Ventajas</a:t>
            </a:r>
            <a:r>
              <a:rPr lang="es-ES" sz="1400" dirty="0"/>
              <a:t>:</a:t>
            </a:r>
          </a:p>
          <a:p>
            <a:pPr marL="0" lvl="2" indent="0">
              <a:buNone/>
            </a:pPr>
            <a:endParaRPr lang="es-ES" sz="1400" dirty="0"/>
          </a:p>
          <a:p>
            <a:pPr lvl="3"/>
            <a:r>
              <a:rPr lang="es-ES" sz="1400" dirty="0"/>
              <a:t>Libre elección de prestadores (Red  Privada y publica).</a:t>
            </a:r>
          </a:p>
          <a:p>
            <a:pPr lvl="3"/>
            <a:r>
              <a:rPr lang="es-ES" sz="1400" dirty="0"/>
              <a:t>Menor tiempo de espera en atenciones.</a:t>
            </a:r>
          </a:p>
          <a:p>
            <a:pPr lvl="3"/>
            <a:r>
              <a:rPr lang="es-ES" sz="1400" dirty="0"/>
              <a:t>Mejor disponibilidad de médicos especialistas (Red Privada).</a:t>
            </a:r>
          </a:p>
          <a:p>
            <a:pPr marL="0" lvl="2" indent="0">
              <a:buNone/>
            </a:pPr>
            <a:endParaRPr lang="es-ES" sz="1400" dirty="0"/>
          </a:p>
          <a:p>
            <a:pPr lvl="2"/>
            <a:r>
              <a:rPr lang="es-ES" sz="1400" b="1" dirty="0"/>
              <a:t>Desventajas</a:t>
            </a:r>
            <a:r>
              <a:rPr lang="es-ES" sz="1400" dirty="0"/>
              <a:t>:</a:t>
            </a:r>
          </a:p>
          <a:p>
            <a:pPr lvl="2"/>
            <a:endParaRPr lang="es-ES" sz="1400" dirty="0"/>
          </a:p>
          <a:p>
            <a:pPr lvl="3"/>
            <a:r>
              <a:rPr lang="es-ES" sz="1400" dirty="0"/>
              <a:t>Mayor costo mensual (costo GES)</a:t>
            </a:r>
          </a:p>
          <a:p>
            <a:pPr lvl="3"/>
            <a:r>
              <a:rPr lang="es-ES" sz="1400" dirty="0"/>
              <a:t>Planes pueden superar el 7% de sueldo imponible.</a:t>
            </a:r>
          </a:p>
          <a:p>
            <a:pPr lvl="3"/>
            <a:r>
              <a:rPr lang="es-ES" sz="1400" dirty="0"/>
              <a:t>Restricción de ingreso por enfermedad preexistente .</a:t>
            </a:r>
          </a:p>
          <a:p>
            <a:pPr lvl="3"/>
            <a:r>
              <a:rPr lang="es-ES" sz="1400" dirty="0"/>
              <a:t>Restricción de coberturas por preexistencias</a:t>
            </a:r>
            <a:endParaRPr lang="en-GB" sz="1400" dirty="0"/>
          </a:p>
        </p:txBody>
      </p:sp>
      <p:sp>
        <p:nvSpPr>
          <p:cNvPr id="11"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chemeClr val="tx1"/>
              </a:solidFill>
            </a:endParaRPr>
          </a:p>
        </p:txBody>
      </p:sp>
      <p:sp>
        <p:nvSpPr>
          <p:cNvPr id="7" name="Slide Number Placeholder 6"/>
          <p:cNvSpPr>
            <a:spLocks noGrp="1"/>
          </p:cNvSpPr>
          <p:nvPr>
            <p:ph type="sldNum" sz="quarter" idx="12"/>
          </p:nvPr>
        </p:nvSpPr>
        <p:spPr/>
        <p:txBody>
          <a:bodyPr/>
          <a:lstStyle/>
          <a:p>
            <a:fld id="{830D4EF1-2FB9-4CDA-AD22-D945B346B2F0}" type="slidenum">
              <a:rPr lang="en-GB" smtClean="0"/>
              <a:pPr/>
              <a:t>30</a:t>
            </a:fld>
            <a:endParaRPr lang="en-GB" dirty="0"/>
          </a:p>
        </p:txBody>
      </p:sp>
      <p:sp>
        <p:nvSpPr>
          <p:cNvPr id="9"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10" name="Rectángulo 9"/>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err="1"/>
              <a:t>Isapres</a:t>
            </a:r>
            <a:r>
              <a:rPr lang="es-CL" sz="1100" b="1" dirty="0"/>
              <a:t> vs Fonasa</a:t>
            </a:r>
          </a:p>
        </p:txBody>
      </p:sp>
    </p:spTree>
    <p:custDataLst>
      <p:tags r:id="rId1"/>
    </p:custDataLst>
    <p:extLst>
      <p:ext uri="{BB962C8B-B14F-4D97-AF65-F5344CB8AC3E}">
        <p14:creationId xmlns:p14="http://schemas.microsoft.com/office/powerpoint/2010/main" val="285556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Consideraciones al Contratar un Plan </a:t>
            </a:r>
            <a:r>
              <a:rPr lang="es-CL" dirty="0" err="1"/>
              <a:t>Isapre</a:t>
            </a:r>
            <a:endParaRPr lang="es-CL" dirty="0"/>
          </a:p>
        </p:txBody>
      </p:sp>
      <p:sp>
        <p:nvSpPr>
          <p:cNvPr id="6" name="5 Marcador de número de diapositiva"/>
          <p:cNvSpPr>
            <a:spLocks noGrp="1"/>
          </p:cNvSpPr>
          <p:nvPr>
            <p:ph type="sldNum" sz="quarter" idx="12"/>
          </p:nvPr>
        </p:nvSpPr>
        <p:spPr/>
        <p:txBody>
          <a:bodyPr/>
          <a:lstStyle/>
          <a:p>
            <a:fld id="{830D4EF1-2FB9-4CDA-AD22-D945B346B2F0}" type="slidenum">
              <a:rPr lang="en-GB" smtClean="0"/>
              <a:pPr/>
              <a:t>31</a:t>
            </a:fld>
            <a:endParaRPr lang="en-GB" dirty="0"/>
          </a:p>
        </p:txBody>
      </p:sp>
      <p:sp>
        <p:nvSpPr>
          <p:cNvPr id="8" name="7 CuadroTexto"/>
          <p:cNvSpPr txBox="1"/>
          <p:nvPr/>
        </p:nvSpPr>
        <p:spPr>
          <a:xfrm>
            <a:off x="467544" y="1140415"/>
            <a:ext cx="8208912" cy="4339650"/>
          </a:xfrm>
          <a:prstGeom prst="rect">
            <a:avLst/>
          </a:prstGeom>
          <a:noFill/>
        </p:spPr>
        <p:txBody>
          <a:bodyPr wrap="square" rtlCol="0">
            <a:spAutoFit/>
          </a:bodyPr>
          <a:lstStyle/>
          <a:p>
            <a:pPr marL="342900" lvl="2" indent="-342900" algn="just">
              <a:spcBef>
                <a:spcPct val="20000"/>
              </a:spcBef>
              <a:buClr>
                <a:schemeClr val="bg2"/>
              </a:buClr>
              <a:buSzPct val="60000"/>
              <a:buFont typeface="Wingdings"/>
              <a:buChar char=""/>
            </a:pPr>
            <a:r>
              <a:rPr lang="es-CL" sz="1200" b="1" dirty="0"/>
              <a:t>Usted debe completar su Declaración de Salud directamente </a:t>
            </a:r>
          </a:p>
          <a:p>
            <a:pPr marL="550862" lvl="3" indent="-285750" algn="just">
              <a:spcBef>
                <a:spcPct val="20000"/>
              </a:spcBef>
              <a:buClr>
                <a:schemeClr val="tx2"/>
              </a:buClr>
              <a:buSzPct val="60000"/>
              <a:buFont typeface="Wingdings"/>
              <a:buChar char=""/>
            </a:pPr>
            <a:r>
              <a:rPr lang="es-CL" sz="1200" dirty="0"/>
              <a:t>Indicando todas las enfermedades, cirugías y/o condición de salud conocidas por la persona y sus beneficiarios, según corresponda, y que hayan sido diagnosticadas médicamente. </a:t>
            </a:r>
          </a:p>
          <a:p>
            <a:pPr marL="342900" lvl="2" indent="-342900" algn="just">
              <a:spcBef>
                <a:spcPct val="20000"/>
              </a:spcBef>
              <a:buClr>
                <a:schemeClr val="bg2"/>
              </a:buClr>
              <a:buSzPct val="60000"/>
              <a:buFont typeface="Wingdings"/>
              <a:buChar char=""/>
            </a:pPr>
            <a:r>
              <a:rPr lang="es-CL" sz="1200" b="1" dirty="0"/>
              <a:t>Debe saber en qué consiste un plan de salud </a:t>
            </a:r>
          </a:p>
          <a:p>
            <a:pPr marL="550862" lvl="3" indent="-285750" algn="just">
              <a:spcBef>
                <a:spcPct val="20000"/>
              </a:spcBef>
              <a:buClr>
                <a:schemeClr val="tx2"/>
              </a:buClr>
              <a:buSzPct val="60000"/>
              <a:buFont typeface="Wingdings"/>
              <a:buChar char=""/>
            </a:pPr>
            <a:r>
              <a:rPr lang="es-CL" sz="1200" dirty="0"/>
              <a:t>Al momento de contratar un plan de salud es importante leer sus notas explicativas, topes, aranceles, exclusiones de cobertura, copagos, entre otros.</a:t>
            </a:r>
          </a:p>
          <a:p>
            <a:pPr marL="342900" lvl="2" indent="-342900" algn="just">
              <a:spcBef>
                <a:spcPct val="20000"/>
              </a:spcBef>
              <a:buClr>
                <a:schemeClr val="bg2"/>
              </a:buClr>
              <a:buSzPct val="60000"/>
              <a:buFont typeface="Wingdings"/>
              <a:buChar char=""/>
            </a:pPr>
            <a:r>
              <a:rPr lang="es-CL" sz="1200" b="1" dirty="0"/>
              <a:t>Debe informarse sobre los tipos de planes de salud que existen</a:t>
            </a:r>
          </a:p>
          <a:p>
            <a:pPr marL="550862" lvl="3" indent="-285750" algn="just">
              <a:spcBef>
                <a:spcPct val="20000"/>
              </a:spcBef>
              <a:buClr>
                <a:schemeClr val="tx2"/>
              </a:buClr>
              <a:buSzPct val="60000"/>
              <a:buFont typeface="Wingdings"/>
              <a:buChar char=""/>
            </a:pPr>
            <a:r>
              <a:rPr lang="es-CL" sz="1200" dirty="0"/>
              <a:t>Plan de Libre Elección: Es aquel que permite al afiliado elegir el establecimiento en donde atenderse, es decir, puede ir a cualquier prestador. </a:t>
            </a:r>
          </a:p>
          <a:p>
            <a:pPr marL="550862" lvl="3" indent="-285750" algn="just">
              <a:spcBef>
                <a:spcPct val="20000"/>
              </a:spcBef>
              <a:buClr>
                <a:schemeClr val="tx2"/>
              </a:buClr>
              <a:buSzPct val="60000"/>
              <a:buFont typeface="Wingdings"/>
              <a:buChar char=""/>
            </a:pPr>
            <a:r>
              <a:rPr lang="es-CL" sz="1200" dirty="0"/>
              <a:t>Plan con Prestador Preferente: Es aquél cuya estructura combina la atención bajo la Modalidad Libre Elección y el financiamiento de beneficios a través de determinados establecimientos de salud previamente individualizados en el plan. </a:t>
            </a:r>
          </a:p>
          <a:p>
            <a:pPr marL="550862" lvl="3" indent="-285750" algn="just">
              <a:spcBef>
                <a:spcPct val="20000"/>
              </a:spcBef>
              <a:buClr>
                <a:schemeClr val="tx2"/>
              </a:buClr>
              <a:buSzPct val="60000"/>
              <a:buFont typeface="Wingdings"/>
              <a:buChar char=""/>
            </a:pPr>
            <a:r>
              <a:rPr lang="es-CL" sz="1200" dirty="0"/>
              <a:t>Plan Cerrado: Es aquél cuya estructura sólo contempla el financiamiento de las atenciones de salud a través de determinados establecimientos de salud individualizados en el plan.</a:t>
            </a:r>
          </a:p>
          <a:p>
            <a:pPr marL="342900" lvl="2" indent="-342900">
              <a:spcBef>
                <a:spcPct val="20000"/>
              </a:spcBef>
              <a:buClr>
                <a:schemeClr val="bg2"/>
              </a:buClr>
              <a:buSzPct val="60000"/>
              <a:buFont typeface="Wingdings"/>
              <a:buChar char=""/>
            </a:pPr>
            <a:r>
              <a:rPr lang="es-CL" sz="1200" b="1" dirty="0"/>
              <a:t>Debe conocer cuáles son los topes de cobertura </a:t>
            </a:r>
          </a:p>
          <a:p>
            <a:pPr marL="550862" lvl="3" indent="-285750" algn="just">
              <a:spcBef>
                <a:spcPct val="20000"/>
              </a:spcBef>
              <a:buClr>
                <a:schemeClr val="tx2"/>
              </a:buClr>
              <a:buSzPct val="60000"/>
              <a:buFont typeface="Wingdings"/>
              <a:buChar char=""/>
            </a:pPr>
            <a:r>
              <a:rPr lang="es-CL" sz="1200" dirty="0"/>
              <a:t>Tope de bonificación por prestación y por evento (por cada hospitalización): Es el monto máximo que la </a:t>
            </a:r>
            <a:r>
              <a:rPr lang="es-CL" sz="1200" dirty="0" err="1"/>
              <a:t>Isapre</a:t>
            </a:r>
            <a:r>
              <a:rPr lang="es-CL" sz="1200" dirty="0"/>
              <a:t> bonificará por cada prestación de salud. Tope de bonificación por grupo de prestaciones por año de contrato: Es el monto máximo que la </a:t>
            </a:r>
            <a:r>
              <a:rPr lang="es-CL" sz="1200" dirty="0" err="1"/>
              <a:t>Isapre</a:t>
            </a:r>
            <a:r>
              <a:rPr lang="es-CL" sz="1200" dirty="0"/>
              <a:t> bonificará por el grupo de atenciones médicas asociadas a una prestación, por ejemplo: atención psiquiátrica.</a:t>
            </a:r>
          </a:p>
          <a:p>
            <a:pPr marL="550862" lvl="3" indent="-285750" algn="just">
              <a:spcBef>
                <a:spcPct val="20000"/>
              </a:spcBef>
              <a:buClr>
                <a:schemeClr val="tx2"/>
              </a:buClr>
              <a:buSzPct val="60000"/>
              <a:buFont typeface="Wingdings"/>
              <a:buChar char=""/>
            </a:pPr>
            <a:r>
              <a:rPr lang="es-CL" sz="1200" dirty="0"/>
              <a:t>Tope general anual de bonificación por beneficiario: Es el monto máximo que la </a:t>
            </a:r>
            <a:r>
              <a:rPr lang="es-CL" sz="1200" dirty="0" err="1"/>
              <a:t>Isapre</a:t>
            </a:r>
            <a:r>
              <a:rPr lang="es-CL" sz="1200" dirty="0"/>
              <a:t> bonificará al año por cada beneficiario del contrato, por ejemplo: UF2.000 al año.</a:t>
            </a:r>
          </a:p>
        </p:txBody>
      </p:sp>
      <p:sp>
        <p:nvSpPr>
          <p:cNvPr id="9" name="Rectángulo 8"/>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Consideraciones Plan </a:t>
            </a:r>
            <a:r>
              <a:rPr lang="es-CL" sz="1100" b="1" dirty="0" err="1"/>
              <a:t>Isapre</a:t>
            </a:r>
            <a:endParaRPr lang="es-CL" sz="1100" b="1" dirty="0"/>
          </a:p>
        </p:txBody>
      </p:sp>
      <p:sp>
        <p:nvSpPr>
          <p:cNvPr id="10"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Tree>
    <p:extLst>
      <p:ext uri="{BB962C8B-B14F-4D97-AF65-F5344CB8AC3E}">
        <p14:creationId xmlns:p14="http://schemas.microsoft.com/office/powerpoint/2010/main" val="866939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30D4EF1-2FB9-4CDA-AD22-D945B346B2F0}" type="slidenum">
              <a:rPr lang="en-GB" smtClean="0"/>
              <a:pPr/>
              <a:t>32</a:t>
            </a:fld>
            <a:endParaRPr lang="en-GB" dirty="0"/>
          </a:p>
        </p:txBody>
      </p:sp>
      <p:sp>
        <p:nvSpPr>
          <p:cNvPr id="6" name="7 Título"/>
          <p:cNvSpPr>
            <a:spLocks noGrp="1"/>
          </p:cNvSpPr>
          <p:nvPr>
            <p:ph type="title"/>
          </p:nvPr>
        </p:nvSpPr>
        <p:spPr>
          <a:xfrm>
            <a:off x="395536" y="404664"/>
            <a:ext cx="8352928" cy="738932"/>
          </a:xfrm>
        </p:spPr>
        <p:txBody>
          <a:bodyPr/>
          <a:lstStyle/>
          <a:p>
            <a:r>
              <a:rPr lang="es-CL" dirty="0"/>
              <a:t>Sugerencias para buen uso de plan y beneficios de Salud</a:t>
            </a:r>
          </a:p>
        </p:txBody>
      </p:sp>
      <p:grpSp>
        <p:nvGrpSpPr>
          <p:cNvPr id="7" name="SHAPE-20140711163340"/>
          <p:cNvGrpSpPr>
            <a:grpSpLocks/>
          </p:cNvGrpSpPr>
          <p:nvPr/>
        </p:nvGrpSpPr>
        <p:grpSpPr bwMode="auto">
          <a:xfrm>
            <a:off x="323528" y="1325198"/>
            <a:ext cx="792087" cy="907884"/>
            <a:chOff x="3297" y="918"/>
            <a:chExt cx="777" cy="777"/>
          </a:xfrm>
        </p:grpSpPr>
        <p:sp>
          <p:nvSpPr>
            <p:cNvPr id="8" name="Rectangle 68"/>
            <p:cNvSpPr>
              <a:spLocks noChangeArrowheads="1"/>
            </p:cNvSpPr>
            <p:nvPr/>
          </p:nvSpPr>
          <p:spPr bwMode="auto">
            <a:xfrm>
              <a:off x="3297" y="918"/>
              <a:ext cx="777" cy="777"/>
            </a:xfrm>
            <a:prstGeom prst="rect">
              <a:avLst/>
            </a:prstGeom>
            <a:solidFill>
              <a:schemeClr val="bg1">
                <a:lumMod val="50000"/>
              </a:schemeClr>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9" name="Group 69"/>
            <p:cNvGrpSpPr>
              <a:grpSpLocks/>
            </p:cNvGrpSpPr>
            <p:nvPr/>
          </p:nvGrpSpPr>
          <p:grpSpPr bwMode="auto">
            <a:xfrm flipH="1">
              <a:off x="3550" y="956"/>
              <a:ext cx="272" cy="701"/>
              <a:chOff x="777" y="965"/>
              <a:chExt cx="646" cy="1662"/>
            </a:xfrm>
          </p:grpSpPr>
          <p:sp>
            <p:nvSpPr>
              <p:cNvPr id="10"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Oval 71"/>
              <p:cNvSpPr>
                <a:spLocks noChangeArrowheads="1"/>
              </p:cNvSpPr>
              <p:nvPr/>
            </p:nvSpPr>
            <p:spPr bwMode="auto">
              <a:xfrm>
                <a:off x="957" y="965"/>
                <a:ext cx="267" cy="26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17" name="16 Rectángulo"/>
          <p:cNvSpPr/>
          <p:nvPr/>
        </p:nvSpPr>
        <p:spPr>
          <a:xfrm>
            <a:off x="1187624" y="1325197"/>
            <a:ext cx="7560840" cy="9078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t>Utilizar sus prestadores preferentes </a:t>
            </a:r>
            <a:r>
              <a:rPr lang="es-CL" sz="1400" dirty="0" err="1"/>
              <a:t>Isapre</a:t>
            </a:r>
            <a:r>
              <a:rPr lang="es-CL" sz="1400" dirty="0"/>
              <a:t> o Fonasa, así se asegurará de que su bonificación sea mayor.</a:t>
            </a:r>
          </a:p>
        </p:txBody>
      </p:sp>
      <p:grpSp>
        <p:nvGrpSpPr>
          <p:cNvPr id="19" name="SHAPE-20140711163340"/>
          <p:cNvGrpSpPr>
            <a:grpSpLocks/>
          </p:cNvGrpSpPr>
          <p:nvPr/>
        </p:nvGrpSpPr>
        <p:grpSpPr bwMode="auto">
          <a:xfrm>
            <a:off x="323529" y="2233083"/>
            <a:ext cx="792088" cy="864096"/>
            <a:chOff x="3297" y="918"/>
            <a:chExt cx="777" cy="777"/>
          </a:xfrm>
        </p:grpSpPr>
        <p:sp>
          <p:nvSpPr>
            <p:cNvPr id="20" name="Rectangle 68"/>
            <p:cNvSpPr>
              <a:spLocks noChangeArrowheads="1"/>
            </p:cNvSpPr>
            <p:nvPr/>
          </p:nvSpPr>
          <p:spPr bwMode="auto">
            <a:xfrm>
              <a:off x="3297" y="918"/>
              <a:ext cx="777" cy="777"/>
            </a:xfrm>
            <a:prstGeom prst="rect">
              <a:avLst/>
            </a:prstGeom>
            <a:solidFill>
              <a:schemeClr val="bg2"/>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21" name="Group 69"/>
            <p:cNvGrpSpPr>
              <a:grpSpLocks/>
            </p:cNvGrpSpPr>
            <p:nvPr/>
          </p:nvGrpSpPr>
          <p:grpSpPr bwMode="auto">
            <a:xfrm flipH="1">
              <a:off x="3550" y="956"/>
              <a:ext cx="272" cy="701"/>
              <a:chOff x="777" y="965"/>
              <a:chExt cx="646" cy="1662"/>
            </a:xfrm>
          </p:grpSpPr>
          <p:sp>
            <p:nvSpPr>
              <p:cNvPr id="22"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Oval 71"/>
              <p:cNvSpPr>
                <a:spLocks noChangeArrowheads="1"/>
              </p:cNvSpPr>
              <p:nvPr/>
            </p:nvSpPr>
            <p:spPr bwMode="auto">
              <a:xfrm>
                <a:off x="957" y="965"/>
                <a:ext cx="267" cy="26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24" name="23 Rectángulo"/>
          <p:cNvSpPr/>
          <p:nvPr/>
        </p:nvSpPr>
        <p:spPr>
          <a:xfrm>
            <a:off x="1187624" y="2233083"/>
            <a:ext cx="7560840" cy="864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solidFill>
                  <a:schemeClr val="tx1"/>
                </a:solidFill>
              </a:rPr>
              <a:t>Preferir medicamentos genéricos o medicamentos </a:t>
            </a:r>
            <a:r>
              <a:rPr lang="es-CL" sz="1400" dirty="0" err="1">
                <a:solidFill>
                  <a:schemeClr val="tx1"/>
                </a:solidFill>
              </a:rPr>
              <a:t>bioequivalente</a:t>
            </a:r>
            <a:r>
              <a:rPr lang="es-CL" sz="1400" dirty="0">
                <a:solidFill>
                  <a:schemeClr val="tx1"/>
                </a:solidFill>
              </a:rPr>
              <a:t> con la finalidad de encontrar el de menor costo (convérselo con su medico).</a:t>
            </a:r>
          </a:p>
        </p:txBody>
      </p:sp>
      <p:grpSp>
        <p:nvGrpSpPr>
          <p:cNvPr id="25" name="SHAPE-20140711163340"/>
          <p:cNvGrpSpPr>
            <a:grpSpLocks/>
          </p:cNvGrpSpPr>
          <p:nvPr/>
        </p:nvGrpSpPr>
        <p:grpSpPr bwMode="auto">
          <a:xfrm>
            <a:off x="323528" y="3097179"/>
            <a:ext cx="792087" cy="907884"/>
            <a:chOff x="3297" y="918"/>
            <a:chExt cx="777" cy="777"/>
          </a:xfrm>
        </p:grpSpPr>
        <p:sp>
          <p:nvSpPr>
            <p:cNvPr id="26" name="Rectangle 68"/>
            <p:cNvSpPr>
              <a:spLocks noChangeArrowheads="1"/>
            </p:cNvSpPr>
            <p:nvPr/>
          </p:nvSpPr>
          <p:spPr bwMode="auto">
            <a:xfrm>
              <a:off x="3297" y="918"/>
              <a:ext cx="777" cy="777"/>
            </a:xfrm>
            <a:prstGeom prst="rect">
              <a:avLst/>
            </a:prstGeom>
            <a:solidFill>
              <a:schemeClr val="bg1">
                <a:lumMod val="50000"/>
              </a:schemeClr>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27" name="Group 69"/>
            <p:cNvGrpSpPr>
              <a:grpSpLocks/>
            </p:cNvGrpSpPr>
            <p:nvPr/>
          </p:nvGrpSpPr>
          <p:grpSpPr bwMode="auto">
            <a:xfrm flipH="1">
              <a:off x="3550" y="956"/>
              <a:ext cx="272" cy="701"/>
              <a:chOff x="777" y="965"/>
              <a:chExt cx="646" cy="1662"/>
            </a:xfrm>
          </p:grpSpPr>
          <p:sp>
            <p:nvSpPr>
              <p:cNvPr id="28"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Oval 71"/>
              <p:cNvSpPr>
                <a:spLocks noChangeArrowheads="1"/>
              </p:cNvSpPr>
              <p:nvPr/>
            </p:nvSpPr>
            <p:spPr bwMode="auto">
              <a:xfrm>
                <a:off x="957" y="965"/>
                <a:ext cx="267" cy="26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30" name="29 Rectángulo"/>
          <p:cNvSpPr/>
          <p:nvPr/>
        </p:nvSpPr>
        <p:spPr>
          <a:xfrm>
            <a:off x="1187624" y="3097179"/>
            <a:ext cx="7560840" cy="9078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spcBef>
                <a:spcPct val="20000"/>
              </a:spcBef>
              <a:buClr>
                <a:schemeClr val="bg2"/>
              </a:buClr>
              <a:buSzPct val="60000"/>
            </a:pPr>
            <a:r>
              <a:rPr lang="es-CL" sz="1400" dirty="0">
                <a:solidFill>
                  <a:schemeClr val="bg1"/>
                </a:solidFill>
              </a:rPr>
              <a:t>Aprovechar convenios de salud que entrega su Isapre (Convenios costos 0, centros preferentes, Exámenes Preventivos gratuitos, etc.).</a:t>
            </a:r>
          </a:p>
        </p:txBody>
      </p:sp>
      <p:grpSp>
        <p:nvGrpSpPr>
          <p:cNvPr id="31" name="SHAPE-20140711163340"/>
          <p:cNvGrpSpPr>
            <a:grpSpLocks/>
          </p:cNvGrpSpPr>
          <p:nvPr/>
        </p:nvGrpSpPr>
        <p:grpSpPr bwMode="auto">
          <a:xfrm>
            <a:off x="323529" y="3961275"/>
            <a:ext cx="792088" cy="864096"/>
            <a:chOff x="3297" y="918"/>
            <a:chExt cx="777" cy="777"/>
          </a:xfrm>
        </p:grpSpPr>
        <p:sp>
          <p:nvSpPr>
            <p:cNvPr id="32" name="Rectangle 68"/>
            <p:cNvSpPr>
              <a:spLocks noChangeArrowheads="1"/>
            </p:cNvSpPr>
            <p:nvPr/>
          </p:nvSpPr>
          <p:spPr bwMode="auto">
            <a:xfrm>
              <a:off x="3297" y="918"/>
              <a:ext cx="777" cy="777"/>
            </a:xfrm>
            <a:prstGeom prst="rect">
              <a:avLst/>
            </a:prstGeom>
            <a:solidFill>
              <a:schemeClr val="bg2"/>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33" name="Group 69"/>
            <p:cNvGrpSpPr>
              <a:grpSpLocks/>
            </p:cNvGrpSpPr>
            <p:nvPr/>
          </p:nvGrpSpPr>
          <p:grpSpPr bwMode="auto">
            <a:xfrm flipH="1">
              <a:off x="3550" y="956"/>
              <a:ext cx="272" cy="701"/>
              <a:chOff x="777" y="965"/>
              <a:chExt cx="646" cy="1662"/>
            </a:xfrm>
          </p:grpSpPr>
          <p:sp>
            <p:nvSpPr>
              <p:cNvPr id="34"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Oval 71"/>
              <p:cNvSpPr>
                <a:spLocks noChangeArrowheads="1"/>
              </p:cNvSpPr>
              <p:nvPr/>
            </p:nvSpPr>
            <p:spPr bwMode="auto">
              <a:xfrm>
                <a:off x="957" y="965"/>
                <a:ext cx="267" cy="26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36" name="35 Rectángulo"/>
          <p:cNvSpPr/>
          <p:nvPr/>
        </p:nvSpPr>
        <p:spPr>
          <a:xfrm>
            <a:off x="1187624" y="3961275"/>
            <a:ext cx="7560840" cy="864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solidFill>
                  <a:schemeClr val="tx1"/>
                </a:solidFill>
              </a:rPr>
              <a:t>En caso de una hospitalización programada solicitar presupuestos a diferentes prestadores o solicitar asesoría y orientación en la </a:t>
            </a:r>
            <a:r>
              <a:rPr lang="es-CL" sz="1400" dirty="0" err="1">
                <a:solidFill>
                  <a:schemeClr val="tx1"/>
                </a:solidFill>
              </a:rPr>
              <a:t>Isapre</a:t>
            </a:r>
            <a:r>
              <a:rPr lang="es-CL" sz="1400" dirty="0">
                <a:solidFill>
                  <a:schemeClr val="tx1"/>
                </a:solidFill>
              </a:rPr>
              <a:t> antes de realizar una atención medica.</a:t>
            </a:r>
          </a:p>
        </p:txBody>
      </p:sp>
      <p:grpSp>
        <p:nvGrpSpPr>
          <p:cNvPr id="37" name="SHAPE-20140711163340"/>
          <p:cNvGrpSpPr>
            <a:grpSpLocks/>
          </p:cNvGrpSpPr>
          <p:nvPr/>
        </p:nvGrpSpPr>
        <p:grpSpPr bwMode="auto">
          <a:xfrm>
            <a:off x="323528" y="4825371"/>
            <a:ext cx="792087" cy="907884"/>
            <a:chOff x="3297" y="918"/>
            <a:chExt cx="777" cy="777"/>
          </a:xfrm>
        </p:grpSpPr>
        <p:sp>
          <p:nvSpPr>
            <p:cNvPr id="38" name="Rectangle 68"/>
            <p:cNvSpPr>
              <a:spLocks noChangeArrowheads="1"/>
            </p:cNvSpPr>
            <p:nvPr/>
          </p:nvSpPr>
          <p:spPr bwMode="auto">
            <a:xfrm>
              <a:off x="3297" y="918"/>
              <a:ext cx="777" cy="777"/>
            </a:xfrm>
            <a:prstGeom prst="rect">
              <a:avLst/>
            </a:prstGeom>
            <a:solidFill>
              <a:schemeClr val="bg1">
                <a:lumMod val="50000"/>
              </a:schemeClr>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39" name="Group 69"/>
            <p:cNvGrpSpPr>
              <a:grpSpLocks/>
            </p:cNvGrpSpPr>
            <p:nvPr/>
          </p:nvGrpSpPr>
          <p:grpSpPr bwMode="auto">
            <a:xfrm flipH="1">
              <a:off x="3550" y="956"/>
              <a:ext cx="272" cy="701"/>
              <a:chOff x="777" y="965"/>
              <a:chExt cx="646" cy="1662"/>
            </a:xfrm>
          </p:grpSpPr>
          <p:sp>
            <p:nvSpPr>
              <p:cNvPr id="40"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Oval 71"/>
              <p:cNvSpPr>
                <a:spLocks noChangeArrowheads="1"/>
              </p:cNvSpPr>
              <p:nvPr/>
            </p:nvSpPr>
            <p:spPr bwMode="auto">
              <a:xfrm>
                <a:off x="957" y="965"/>
                <a:ext cx="267" cy="26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42" name="41 Rectángulo"/>
          <p:cNvSpPr/>
          <p:nvPr/>
        </p:nvSpPr>
        <p:spPr>
          <a:xfrm>
            <a:off x="1187624" y="4825371"/>
            <a:ext cx="7560840" cy="9078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spcBef>
                <a:spcPct val="20000"/>
              </a:spcBef>
              <a:buClr>
                <a:schemeClr val="bg2"/>
              </a:buClr>
              <a:buSzPct val="60000"/>
            </a:pPr>
            <a:r>
              <a:rPr lang="es-CL" sz="1400" dirty="0">
                <a:solidFill>
                  <a:schemeClr val="bg1"/>
                </a:solidFill>
              </a:rPr>
              <a:t>Utilizar y activar CAEC / GES – AUGE cuando corresponda.</a:t>
            </a:r>
          </a:p>
        </p:txBody>
      </p:sp>
      <p:sp>
        <p:nvSpPr>
          <p:cNvPr id="43"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44" name="Rectángulo 43"/>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Sugerencia Uso Salud</a:t>
            </a:r>
          </a:p>
        </p:txBody>
      </p:sp>
    </p:spTree>
    <p:extLst>
      <p:ext uri="{BB962C8B-B14F-4D97-AF65-F5344CB8AC3E}">
        <p14:creationId xmlns:p14="http://schemas.microsoft.com/office/powerpoint/2010/main" val="2619392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254800" y="6309320"/>
            <a:ext cx="504000" cy="273600"/>
          </a:xfrm>
        </p:spPr>
        <p:txBody>
          <a:bodyPr/>
          <a:lstStyle/>
          <a:p>
            <a:fld id="{830D4EF1-2FB9-4CDA-AD22-D945B346B2F0}" type="slidenum">
              <a:rPr lang="en-GB" smtClean="0"/>
              <a:pPr/>
              <a:t>33</a:t>
            </a:fld>
            <a:endParaRPr lang="en-GB" dirty="0"/>
          </a:p>
        </p:txBody>
      </p:sp>
      <p:sp>
        <p:nvSpPr>
          <p:cNvPr id="6" name="7 Título"/>
          <p:cNvSpPr>
            <a:spLocks noGrp="1"/>
          </p:cNvSpPr>
          <p:nvPr>
            <p:ph type="title"/>
          </p:nvPr>
        </p:nvSpPr>
        <p:spPr>
          <a:xfrm>
            <a:off x="395536" y="404664"/>
            <a:ext cx="8352928" cy="738932"/>
          </a:xfrm>
        </p:spPr>
        <p:txBody>
          <a:bodyPr/>
          <a:lstStyle/>
          <a:p>
            <a:r>
              <a:rPr lang="es-CL" dirty="0"/>
              <a:t>Sugerencias para buen uso de plan y beneficios de Salud</a:t>
            </a:r>
          </a:p>
        </p:txBody>
      </p:sp>
      <p:grpSp>
        <p:nvGrpSpPr>
          <p:cNvPr id="7" name="SHAPE-20140711163340"/>
          <p:cNvGrpSpPr>
            <a:grpSpLocks/>
          </p:cNvGrpSpPr>
          <p:nvPr/>
        </p:nvGrpSpPr>
        <p:grpSpPr bwMode="auto">
          <a:xfrm>
            <a:off x="323528" y="1124745"/>
            <a:ext cx="792087" cy="907884"/>
            <a:chOff x="3297" y="918"/>
            <a:chExt cx="777" cy="777"/>
          </a:xfrm>
        </p:grpSpPr>
        <p:sp>
          <p:nvSpPr>
            <p:cNvPr id="8" name="Rectangle 68"/>
            <p:cNvSpPr>
              <a:spLocks noChangeArrowheads="1"/>
            </p:cNvSpPr>
            <p:nvPr/>
          </p:nvSpPr>
          <p:spPr bwMode="auto">
            <a:xfrm>
              <a:off x="3297" y="918"/>
              <a:ext cx="777" cy="777"/>
            </a:xfrm>
            <a:prstGeom prst="rect">
              <a:avLst/>
            </a:prstGeom>
            <a:solidFill>
              <a:schemeClr val="accent6">
                <a:lumMod val="75000"/>
              </a:schemeClr>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9" name="Group 69"/>
            <p:cNvGrpSpPr>
              <a:grpSpLocks/>
            </p:cNvGrpSpPr>
            <p:nvPr/>
          </p:nvGrpSpPr>
          <p:grpSpPr bwMode="auto">
            <a:xfrm flipH="1">
              <a:off x="3550" y="956"/>
              <a:ext cx="272" cy="701"/>
              <a:chOff x="777" y="965"/>
              <a:chExt cx="646" cy="1662"/>
            </a:xfrm>
          </p:grpSpPr>
          <p:sp>
            <p:nvSpPr>
              <p:cNvPr id="10"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Oval 71"/>
              <p:cNvSpPr>
                <a:spLocks noChangeArrowheads="1"/>
              </p:cNvSpPr>
              <p:nvPr/>
            </p:nvSpPr>
            <p:spPr bwMode="auto">
              <a:xfrm>
                <a:off x="957" y="965"/>
                <a:ext cx="267" cy="26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17" name="16 Rectángulo"/>
          <p:cNvSpPr/>
          <p:nvPr/>
        </p:nvSpPr>
        <p:spPr>
          <a:xfrm>
            <a:off x="1187624" y="1124744"/>
            <a:ext cx="7560840" cy="90788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t>Si posee un plan de Isapre de baja cobertura, analizar la posibilidad de mejorar su plan.</a:t>
            </a:r>
          </a:p>
        </p:txBody>
      </p:sp>
      <p:grpSp>
        <p:nvGrpSpPr>
          <p:cNvPr id="19" name="SHAPE-20140711163340"/>
          <p:cNvGrpSpPr>
            <a:grpSpLocks/>
          </p:cNvGrpSpPr>
          <p:nvPr/>
        </p:nvGrpSpPr>
        <p:grpSpPr bwMode="auto">
          <a:xfrm>
            <a:off x="323529" y="2032629"/>
            <a:ext cx="792088" cy="864096"/>
            <a:chOff x="3297" y="918"/>
            <a:chExt cx="777" cy="777"/>
          </a:xfrm>
        </p:grpSpPr>
        <p:sp>
          <p:nvSpPr>
            <p:cNvPr id="20" name="Rectangle 68"/>
            <p:cNvSpPr>
              <a:spLocks noChangeArrowheads="1"/>
            </p:cNvSpPr>
            <p:nvPr/>
          </p:nvSpPr>
          <p:spPr bwMode="auto">
            <a:xfrm>
              <a:off x="3297" y="918"/>
              <a:ext cx="777" cy="777"/>
            </a:xfrm>
            <a:prstGeom prst="rect">
              <a:avLst/>
            </a:prstGeom>
            <a:solidFill>
              <a:schemeClr val="bg1">
                <a:lumMod val="75000"/>
              </a:schemeClr>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21" name="Group 69"/>
            <p:cNvGrpSpPr>
              <a:grpSpLocks/>
            </p:cNvGrpSpPr>
            <p:nvPr/>
          </p:nvGrpSpPr>
          <p:grpSpPr bwMode="auto">
            <a:xfrm flipH="1">
              <a:off x="3550" y="956"/>
              <a:ext cx="272" cy="701"/>
              <a:chOff x="777" y="965"/>
              <a:chExt cx="646" cy="1662"/>
            </a:xfrm>
          </p:grpSpPr>
          <p:sp>
            <p:nvSpPr>
              <p:cNvPr id="22"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Oval 71"/>
              <p:cNvSpPr>
                <a:spLocks noChangeArrowheads="1"/>
              </p:cNvSpPr>
              <p:nvPr/>
            </p:nvSpPr>
            <p:spPr bwMode="auto">
              <a:xfrm>
                <a:off x="957" y="965"/>
                <a:ext cx="267" cy="266"/>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24" name="23 Rectángulo"/>
          <p:cNvSpPr/>
          <p:nvPr/>
        </p:nvSpPr>
        <p:spPr>
          <a:xfrm>
            <a:off x="1187624" y="2032629"/>
            <a:ext cx="756084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solidFill>
                  <a:sysClr val="windowText" lastClr="000000"/>
                </a:solidFill>
              </a:rPr>
              <a:t>Analizar si su plan esta alineado a los prestadores que habitualmente utiliza.</a:t>
            </a:r>
          </a:p>
        </p:txBody>
      </p:sp>
      <p:grpSp>
        <p:nvGrpSpPr>
          <p:cNvPr id="25" name="SHAPE-20140711163340"/>
          <p:cNvGrpSpPr>
            <a:grpSpLocks/>
          </p:cNvGrpSpPr>
          <p:nvPr/>
        </p:nvGrpSpPr>
        <p:grpSpPr bwMode="auto">
          <a:xfrm>
            <a:off x="323528" y="2896725"/>
            <a:ext cx="792087" cy="907884"/>
            <a:chOff x="3297" y="918"/>
            <a:chExt cx="777" cy="777"/>
          </a:xfrm>
        </p:grpSpPr>
        <p:sp>
          <p:nvSpPr>
            <p:cNvPr id="26" name="Rectangle 68"/>
            <p:cNvSpPr>
              <a:spLocks noChangeArrowheads="1"/>
            </p:cNvSpPr>
            <p:nvPr/>
          </p:nvSpPr>
          <p:spPr bwMode="auto">
            <a:xfrm>
              <a:off x="3297" y="918"/>
              <a:ext cx="777" cy="777"/>
            </a:xfrm>
            <a:prstGeom prst="rect">
              <a:avLst/>
            </a:prstGeom>
            <a:solidFill>
              <a:schemeClr val="accent6">
                <a:lumMod val="75000"/>
              </a:schemeClr>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27" name="Group 69"/>
            <p:cNvGrpSpPr>
              <a:grpSpLocks/>
            </p:cNvGrpSpPr>
            <p:nvPr/>
          </p:nvGrpSpPr>
          <p:grpSpPr bwMode="auto">
            <a:xfrm flipH="1">
              <a:off x="3550" y="956"/>
              <a:ext cx="272" cy="701"/>
              <a:chOff x="777" y="965"/>
              <a:chExt cx="646" cy="1662"/>
            </a:xfrm>
          </p:grpSpPr>
          <p:sp>
            <p:nvSpPr>
              <p:cNvPr id="28"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Oval 71"/>
              <p:cNvSpPr>
                <a:spLocks noChangeArrowheads="1"/>
              </p:cNvSpPr>
              <p:nvPr/>
            </p:nvSpPr>
            <p:spPr bwMode="auto">
              <a:xfrm>
                <a:off x="957" y="965"/>
                <a:ext cx="267" cy="26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30" name="29 Rectángulo"/>
          <p:cNvSpPr/>
          <p:nvPr/>
        </p:nvSpPr>
        <p:spPr>
          <a:xfrm>
            <a:off x="1187624" y="2896725"/>
            <a:ext cx="7560840" cy="90788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spcBef>
                <a:spcPct val="20000"/>
              </a:spcBef>
              <a:buClr>
                <a:schemeClr val="bg2"/>
              </a:buClr>
              <a:buSzPct val="60000"/>
            </a:pPr>
            <a:r>
              <a:rPr lang="es-CL" sz="1400" dirty="0"/>
              <a:t>Debe conocer los prestadores preferentes de su plan para utilizar en caso de Urgencia</a:t>
            </a:r>
          </a:p>
        </p:txBody>
      </p:sp>
      <p:grpSp>
        <p:nvGrpSpPr>
          <p:cNvPr id="31" name="SHAPE-20140711163340"/>
          <p:cNvGrpSpPr>
            <a:grpSpLocks/>
          </p:cNvGrpSpPr>
          <p:nvPr/>
        </p:nvGrpSpPr>
        <p:grpSpPr bwMode="auto">
          <a:xfrm>
            <a:off x="323529" y="3760821"/>
            <a:ext cx="792088" cy="864096"/>
            <a:chOff x="3297" y="918"/>
            <a:chExt cx="777" cy="777"/>
          </a:xfrm>
        </p:grpSpPr>
        <p:sp>
          <p:nvSpPr>
            <p:cNvPr id="32" name="Rectangle 68"/>
            <p:cNvSpPr>
              <a:spLocks noChangeArrowheads="1"/>
            </p:cNvSpPr>
            <p:nvPr/>
          </p:nvSpPr>
          <p:spPr bwMode="auto">
            <a:xfrm>
              <a:off x="3297" y="918"/>
              <a:ext cx="777" cy="777"/>
            </a:xfrm>
            <a:prstGeom prst="rect">
              <a:avLst/>
            </a:prstGeom>
            <a:solidFill>
              <a:schemeClr val="bg1">
                <a:lumMod val="75000"/>
              </a:schemeClr>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33" name="Group 69"/>
            <p:cNvGrpSpPr>
              <a:grpSpLocks/>
            </p:cNvGrpSpPr>
            <p:nvPr/>
          </p:nvGrpSpPr>
          <p:grpSpPr bwMode="auto">
            <a:xfrm flipH="1">
              <a:off x="3550" y="956"/>
              <a:ext cx="272" cy="701"/>
              <a:chOff x="777" y="965"/>
              <a:chExt cx="646" cy="1662"/>
            </a:xfrm>
          </p:grpSpPr>
          <p:sp>
            <p:nvSpPr>
              <p:cNvPr id="34"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Oval 71"/>
              <p:cNvSpPr>
                <a:spLocks noChangeArrowheads="1"/>
              </p:cNvSpPr>
              <p:nvPr/>
            </p:nvSpPr>
            <p:spPr bwMode="auto">
              <a:xfrm>
                <a:off x="957" y="965"/>
                <a:ext cx="267" cy="266"/>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36" name="35 Rectángulo"/>
          <p:cNvSpPr/>
          <p:nvPr/>
        </p:nvSpPr>
        <p:spPr>
          <a:xfrm>
            <a:off x="1187624" y="3760821"/>
            <a:ext cx="756084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solidFill>
                  <a:sysClr val="windowText" lastClr="000000"/>
                </a:solidFill>
              </a:rPr>
              <a:t>Realizarse exámenes preventivos, de esta manera poder detectar problemas de salud, consulte a su Isapre por los exámenes gratuitos.</a:t>
            </a:r>
          </a:p>
        </p:txBody>
      </p:sp>
      <p:grpSp>
        <p:nvGrpSpPr>
          <p:cNvPr id="37" name="SHAPE-20140711163340"/>
          <p:cNvGrpSpPr>
            <a:grpSpLocks/>
          </p:cNvGrpSpPr>
          <p:nvPr/>
        </p:nvGrpSpPr>
        <p:grpSpPr bwMode="auto">
          <a:xfrm>
            <a:off x="323528" y="4624917"/>
            <a:ext cx="792087" cy="907884"/>
            <a:chOff x="3297" y="918"/>
            <a:chExt cx="777" cy="777"/>
          </a:xfrm>
        </p:grpSpPr>
        <p:sp>
          <p:nvSpPr>
            <p:cNvPr id="38" name="Rectangle 68"/>
            <p:cNvSpPr>
              <a:spLocks noChangeArrowheads="1"/>
            </p:cNvSpPr>
            <p:nvPr/>
          </p:nvSpPr>
          <p:spPr bwMode="auto">
            <a:xfrm>
              <a:off x="3297" y="918"/>
              <a:ext cx="777" cy="777"/>
            </a:xfrm>
            <a:prstGeom prst="rect">
              <a:avLst/>
            </a:prstGeom>
            <a:solidFill>
              <a:schemeClr val="accent6">
                <a:lumMod val="75000"/>
              </a:schemeClr>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39" name="Group 69"/>
            <p:cNvGrpSpPr>
              <a:grpSpLocks/>
            </p:cNvGrpSpPr>
            <p:nvPr/>
          </p:nvGrpSpPr>
          <p:grpSpPr bwMode="auto">
            <a:xfrm flipH="1">
              <a:off x="3550" y="956"/>
              <a:ext cx="272" cy="701"/>
              <a:chOff x="777" y="965"/>
              <a:chExt cx="646" cy="1662"/>
            </a:xfrm>
          </p:grpSpPr>
          <p:sp>
            <p:nvSpPr>
              <p:cNvPr id="40"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Oval 71"/>
              <p:cNvSpPr>
                <a:spLocks noChangeArrowheads="1"/>
              </p:cNvSpPr>
              <p:nvPr/>
            </p:nvSpPr>
            <p:spPr bwMode="auto">
              <a:xfrm>
                <a:off x="957" y="965"/>
                <a:ext cx="267" cy="26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42" name="41 Rectángulo"/>
          <p:cNvSpPr/>
          <p:nvPr/>
        </p:nvSpPr>
        <p:spPr>
          <a:xfrm>
            <a:off x="1187624" y="4624917"/>
            <a:ext cx="7560840" cy="90788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spcBef>
                <a:spcPct val="20000"/>
              </a:spcBef>
              <a:buClr>
                <a:schemeClr val="bg2"/>
              </a:buClr>
              <a:buSzPct val="60000"/>
            </a:pPr>
            <a:r>
              <a:rPr lang="es-CL" sz="1400" dirty="0"/>
              <a:t>Mantener los tratamientos para las enfermedades crónicas que pueda padecer.</a:t>
            </a:r>
          </a:p>
        </p:txBody>
      </p:sp>
      <p:grpSp>
        <p:nvGrpSpPr>
          <p:cNvPr id="43" name="SHAPE-20140711163340"/>
          <p:cNvGrpSpPr>
            <a:grpSpLocks/>
          </p:cNvGrpSpPr>
          <p:nvPr/>
        </p:nvGrpSpPr>
        <p:grpSpPr bwMode="auto">
          <a:xfrm>
            <a:off x="323528" y="5489013"/>
            <a:ext cx="792088" cy="864096"/>
            <a:chOff x="3297" y="918"/>
            <a:chExt cx="777" cy="777"/>
          </a:xfrm>
        </p:grpSpPr>
        <p:sp>
          <p:nvSpPr>
            <p:cNvPr id="44" name="Rectangle 68"/>
            <p:cNvSpPr>
              <a:spLocks noChangeArrowheads="1"/>
            </p:cNvSpPr>
            <p:nvPr/>
          </p:nvSpPr>
          <p:spPr bwMode="auto">
            <a:xfrm>
              <a:off x="3297" y="918"/>
              <a:ext cx="777" cy="777"/>
            </a:xfrm>
            <a:prstGeom prst="rect">
              <a:avLst/>
            </a:prstGeom>
            <a:solidFill>
              <a:schemeClr val="bg1">
                <a:lumMod val="75000"/>
              </a:schemeClr>
            </a:solidFill>
            <a:ln w="9525" algn="ctr">
              <a:noFill/>
              <a:miter lim="800000"/>
              <a:headEnd/>
              <a:tailEnd/>
            </a:ln>
          </p:spPr>
          <p:txBody>
            <a:bodyPr vert="horz" wrap="none" lIns="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45" name="Group 69"/>
            <p:cNvGrpSpPr>
              <a:grpSpLocks/>
            </p:cNvGrpSpPr>
            <p:nvPr/>
          </p:nvGrpSpPr>
          <p:grpSpPr bwMode="auto">
            <a:xfrm flipH="1">
              <a:off x="3550" y="956"/>
              <a:ext cx="272" cy="701"/>
              <a:chOff x="777" y="965"/>
              <a:chExt cx="646" cy="1662"/>
            </a:xfrm>
          </p:grpSpPr>
          <p:sp>
            <p:nvSpPr>
              <p:cNvPr id="46" name="Freeform 70"/>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Oval 71"/>
              <p:cNvSpPr>
                <a:spLocks noChangeArrowheads="1"/>
              </p:cNvSpPr>
              <p:nvPr/>
            </p:nvSpPr>
            <p:spPr bwMode="auto">
              <a:xfrm>
                <a:off x="957" y="965"/>
                <a:ext cx="267" cy="266"/>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grpSp>
      <p:sp>
        <p:nvSpPr>
          <p:cNvPr id="48" name="47 Rectángulo"/>
          <p:cNvSpPr/>
          <p:nvPr/>
        </p:nvSpPr>
        <p:spPr>
          <a:xfrm>
            <a:off x="1187623" y="5489013"/>
            <a:ext cx="756084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solidFill>
                  <a:sysClr val="windowText" lastClr="000000"/>
                </a:solidFill>
              </a:rPr>
              <a:t>Contratar </a:t>
            </a:r>
            <a:r>
              <a:rPr lang="es-CL" sz="1400" b="1" u="sng" dirty="0">
                <a:solidFill>
                  <a:sysClr val="windowText" lastClr="000000"/>
                </a:solidFill>
              </a:rPr>
              <a:t>seguros catastróficos individuales </a:t>
            </a:r>
            <a:r>
              <a:rPr lang="es-CL" sz="1400" dirty="0">
                <a:solidFill>
                  <a:sysClr val="windowText" lastClr="000000"/>
                </a:solidFill>
              </a:rPr>
              <a:t>de libre elección, dado que estos son de bajo costos e independiente de mi empleador.</a:t>
            </a:r>
          </a:p>
        </p:txBody>
      </p:sp>
      <p:sp>
        <p:nvSpPr>
          <p:cNvPr id="49" name="Marcador de pie de página 5"/>
          <p:cNvSpPr>
            <a:spLocks noGrp="1"/>
          </p:cNvSpPr>
          <p:nvPr>
            <p:ph type="ftr" sz="quarter" idx="4294967295"/>
          </p:nvPr>
        </p:nvSpPr>
        <p:spPr>
          <a:xfrm>
            <a:off x="440723" y="6523334"/>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50" name="Rectángulo 49"/>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Sugerencia Uso Salud</a:t>
            </a:r>
          </a:p>
        </p:txBody>
      </p:sp>
    </p:spTree>
    <p:extLst>
      <p:ext uri="{BB962C8B-B14F-4D97-AF65-F5344CB8AC3E}">
        <p14:creationId xmlns:p14="http://schemas.microsoft.com/office/powerpoint/2010/main" val="3151714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692" t="26581" r="41057" b="13247"/>
          <a:stretch/>
        </p:blipFill>
        <p:spPr>
          <a:xfrm>
            <a:off x="0" y="347047"/>
            <a:ext cx="5715001" cy="6189784"/>
          </a:xfrm>
          <a:prstGeom prst="rect">
            <a:avLst/>
          </a:prstGeom>
        </p:spPr>
      </p:pic>
      <p:sp>
        <p:nvSpPr>
          <p:cNvPr id="2" name="1 Título"/>
          <p:cNvSpPr>
            <a:spLocks noGrp="1"/>
          </p:cNvSpPr>
          <p:nvPr>
            <p:ph type="ctrTitle"/>
          </p:nvPr>
        </p:nvSpPr>
        <p:spPr>
          <a:xfrm>
            <a:off x="5329238" y="2334650"/>
            <a:ext cx="3814762" cy="2214578"/>
          </a:xfrm>
        </p:spPr>
        <p:txBody>
          <a:bodyPr/>
          <a:lstStyle/>
          <a:p>
            <a:r>
              <a:rPr lang="es-CL" dirty="0">
                <a:effectLst>
                  <a:outerShdw blurRad="50800" dist="38100" dir="10800000" algn="r" rotWithShape="0">
                    <a:prstClr val="black">
                      <a:alpha val="40000"/>
                    </a:prstClr>
                  </a:outerShdw>
                </a:effectLst>
                <a:latin typeface="Centaur" pitchFamily="18" charset="0"/>
              </a:rPr>
              <a:t>PRESENTACIÓN PROGRAMA </a:t>
            </a:r>
            <a:br>
              <a:rPr lang="es-CL" dirty="0">
                <a:effectLst>
                  <a:outerShdw blurRad="50800" dist="38100" dir="10800000" algn="r" rotWithShape="0">
                    <a:prstClr val="black">
                      <a:alpha val="40000"/>
                    </a:prstClr>
                  </a:outerShdw>
                </a:effectLst>
                <a:latin typeface="Centaur" pitchFamily="18" charset="0"/>
              </a:rPr>
            </a:br>
            <a:r>
              <a:rPr lang="es-CL" dirty="0">
                <a:effectLst>
                  <a:outerShdw blurRad="50800" dist="38100" dir="10800000" algn="r" rotWithShape="0">
                    <a:prstClr val="black">
                      <a:alpha val="40000"/>
                    </a:prstClr>
                  </a:outerShdw>
                </a:effectLst>
                <a:latin typeface="Centaur" pitchFamily="18" charset="0"/>
              </a:rPr>
              <a:t>DE BENEFICIOS</a:t>
            </a:r>
            <a:br>
              <a:rPr lang="es-CL" dirty="0">
                <a:effectLst>
                  <a:outerShdw blurRad="50800" dist="38100" dir="10800000" algn="r" rotWithShape="0">
                    <a:prstClr val="black">
                      <a:alpha val="40000"/>
                    </a:prstClr>
                  </a:outerShdw>
                </a:effectLst>
                <a:latin typeface="Centaur" pitchFamily="18" charset="0"/>
              </a:rPr>
            </a:br>
            <a:br>
              <a:rPr lang="es-CL" dirty="0">
                <a:effectLst>
                  <a:outerShdw blurRad="50800" dist="38100" dir="10800000" algn="r" rotWithShape="0">
                    <a:prstClr val="black">
                      <a:alpha val="40000"/>
                    </a:prstClr>
                  </a:outerShdw>
                </a:effectLst>
                <a:latin typeface="Centaur" pitchFamily="18" charset="0"/>
              </a:rPr>
            </a:br>
            <a:r>
              <a:rPr lang="es-CL" dirty="0">
                <a:effectLst>
                  <a:outerShdw blurRad="50800" dist="38100" dir="10800000" algn="r" rotWithShape="0">
                    <a:prstClr val="black">
                      <a:alpha val="40000"/>
                    </a:prstClr>
                  </a:outerShdw>
                </a:effectLst>
                <a:latin typeface="Centaur" pitchFamily="18" charset="0"/>
              </a:rPr>
              <a:t>MINERA SPENCE</a:t>
            </a:r>
            <a:br>
              <a:rPr lang="es-CL" dirty="0">
                <a:latin typeface="Centaur" pitchFamily="18" charset="0"/>
              </a:rPr>
            </a:br>
            <a:br>
              <a:rPr lang="es-CL" dirty="0"/>
            </a:br>
            <a:endParaRPr lang="es-CL" dirty="0"/>
          </a:p>
        </p:txBody>
      </p:sp>
      <p:pic>
        <p:nvPicPr>
          <p:cNvPr id="3" name="il_fi" descr="http://wallpapers-junction.com/Special%20Wallpapers/Logo%20Wallpapers/Images/BHP_Billiton_Logo_Wallpapers.jpg"/>
          <p:cNvPicPr>
            <a:picLocks noChangeAspect="1" noChangeArrowheads="1"/>
          </p:cNvPicPr>
          <p:nvPr/>
        </p:nvPicPr>
        <p:blipFill>
          <a:blip r:embed="rId3" cstate="print"/>
          <a:srcRect/>
          <a:stretch>
            <a:fillRect/>
          </a:stretch>
        </p:blipFill>
        <p:spPr bwMode="auto">
          <a:xfrm>
            <a:off x="7572375" y="5786437"/>
            <a:ext cx="1571625" cy="1071563"/>
          </a:xfrm>
          <a:prstGeom prst="rect">
            <a:avLst/>
          </a:prstGeom>
          <a:noFill/>
          <a:ln w="9525">
            <a:noFill/>
            <a:miter lim="800000"/>
            <a:headEnd/>
            <a:tailEnd/>
          </a:ln>
        </p:spPr>
      </p:pic>
      <p:pic>
        <p:nvPicPr>
          <p:cNvPr id="6" name="Picture 5"/>
          <p:cNvPicPr>
            <a:picLocks noChangeAspect="1"/>
          </p:cNvPicPr>
          <p:nvPr/>
        </p:nvPicPr>
        <p:blipFill rotWithShape="1">
          <a:blip r:embed="rId2"/>
          <a:srcRect l="57481" t="17100" r="16925" b="73100"/>
          <a:stretch/>
        </p:blipFill>
        <p:spPr>
          <a:xfrm>
            <a:off x="5339595" y="324357"/>
            <a:ext cx="3516544" cy="757409"/>
          </a:xfrm>
          <a:prstGeom prst="rect">
            <a:avLst/>
          </a:prstGeom>
        </p:spPr>
      </p:pic>
    </p:spTree>
    <p:extLst>
      <p:ext uri="{BB962C8B-B14F-4D97-AF65-F5344CB8AC3E}">
        <p14:creationId xmlns:p14="http://schemas.microsoft.com/office/powerpoint/2010/main" val="78412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357158" y="1225689"/>
            <a:ext cx="8091486" cy="923330"/>
          </a:xfrm>
          <a:prstGeom prst="rect">
            <a:avLst/>
          </a:prstGeom>
          <a:noFill/>
          <a:ln w="9525">
            <a:noFill/>
            <a:miter lim="800000"/>
            <a:headEnd/>
            <a:tailEnd/>
          </a:ln>
        </p:spPr>
        <p:txBody>
          <a:bodyPr wrap="square">
            <a:spAutoFit/>
          </a:bodyPr>
          <a:lstStyle/>
          <a:p>
            <a:pPr>
              <a:buClr>
                <a:srgbClr val="E74A03"/>
              </a:buClr>
              <a:buSzPct val="180000"/>
            </a:pPr>
            <a:endParaRPr lang="es-ES" dirty="0">
              <a:solidFill>
                <a:srgbClr val="000066"/>
              </a:solidFill>
            </a:endParaRPr>
          </a:p>
          <a:p>
            <a:pPr>
              <a:buClr>
                <a:srgbClr val="E74A03"/>
              </a:buClr>
              <a:buSzPct val="180000"/>
              <a:buFont typeface="Batang" pitchFamily="18" charset="-127"/>
              <a:buNone/>
            </a:pPr>
            <a:r>
              <a:rPr lang="es-ES" dirty="0">
                <a:solidFill>
                  <a:srgbClr val="000066"/>
                </a:solidFill>
              </a:rPr>
              <a:t>  </a:t>
            </a:r>
          </a:p>
          <a:p>
            <a:pPr>
              <a:buClr>
                <a:srgbClr val="E74A03"/>
              </a:buClr>
              <a:buSzPct val="180000"/>
            </a:pPr>
            <a:endParaRPr lang="es-ES" dirty="0">
              <a:solidFill>
                <a:srgbClr val="000066"/>
              </a:solidFill>
            </a:endParaRPr>
          </a:p>
        </p:txBody>
      </p:sp>
      <p:sp>
        <p:nvSpPr>
          <p:cNvPr id="10" name="9 CuadroTexto"/>
          <p:cNvSpPr txBox="1"/>
          <p:nvPr/>
        </p:nvSpPr>
        <p:spPr>
          <a:xfrm>
            <a:off x="1000100" y="500042"/>
            <a:ext cx="4278607"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Plan de Beneficios Flexibles</a:t>
            </a:r>
          </a:p>
        </p:txBody>
      </p:sp>
      <p:sp>
        <p:nvSpPr>
          <p:cNvPr id="11" name="10 Rectángulo"/>
          <p:cNvSpPr/>
          <p:nvPr/>
        </p:nvSpPr>
        <p:spPr>
          <a:xfrm>
            <a:off x="285720" y="1270892"/>
            <a:ext cx="8429684" cy="3570208"/>
          </a:xfrm>
          <a:prstGeom prst="rect">
            <a:avLst/>
          </a:prstGeom>
        </p:spPr>
        <p:txBody>
          <a:bodyPr wrap="square">
            <a:spAutoFit/>
          </a:bodyPr>
          <a:lstStyle/>
          <a:p>
            <a:pPr eaLnBrk="0" hangingPunct="0">
              <a:defRPr/>
            </a:pPr>
            <a:endParaRPr lang="es-CL" sz="1700" b="1" dirty="0">
              <a:solidFill>
                <a:schemeClr val="accent6">
                  <a:lumMod val="75000"/>
                </a:schemeClr>
              </a:solidFill>
              <a:latin typeface="Centaur" pitchFamily="18" charset="0"/>
            </a:endParaRPr>
          </a:p>
          <a:p>
            <a:pPr eaLnBrk="0" hangingPunct="0">
              <a:defRPr/>
            </a:pPr>
            <a:r>
              <a:rPr lang="es-CL" sz="1700" b="1" dirty="0">
                <a:latin typeface="Centaur" pitchFamily="18" charset="0"/>
              </a:rPr>
              <a:t>¿Qué es un Seguro de Salud?</a:t>
            </a:r>
          </a:p>
          <a:p>
            <a:pPr algn="just" eaLnBrk="0" hangingPunct="0">
              <a:lnSpc>
                <a:spcPct val="150000"/>
              </a:lnSpc>
              <a:defRPr/>
            </a:pPr>
            <a:r>
              <a:rPr lang="es-CL" sz="1400" dirty="0">
                <a:latin typeface="Centaur" pitchFamily="18" charset="0"/>
              </a:rPr>
              <a:t>Es un seguro que reembolsa a las personas aseguradas, un porcentaje del valor no cubierto por la Isapre o </a:t>
            </a:r>
            <a:r>
              <a:rPr lang="es-CL" sz="1400" dirty="0" err="1">
                <a:latin typeface="Centaur" pitchFamily="18" charset="0"/>
              </a:rPr>
              <a:t>Fonasa</a:t>
            </a:r>
            <a:r>
              <a:rPr lang="es-CL" sz="1400" dirty="0">
                <a:latin typeface="Centaur" pitchFamily="18" charset="0"/>
              </a:rPr>
              <a:t> (copago), hasta completar el tope anual indicado de los gastos por prestaciones cubiertas según las condiciones particulares de la póliza.</a:t>
            </a:r>
          </a:p>
          <a:p>
            <a:pPr algn="just" eaLnBrk="0" hangingPunct="0">
              <a:defRPr/>
            </a:pPr>
            <a:endParaRPr lang="es-CL" sz="1400" dirty="0">
              <a:latin typeface="Centaur" pitchFamily="18" charset="0"/>
            </a:endParaRPr>
          </a:p>
          <a:p>
            <a:pPr algn="just" eaLnBrk="0" hangingPunct="0">
              <a:defRPr/>
            </a:pPr>
            <a:endParaRPr lang="es-CL" sz="1400" dirty="0">
              <a:latin typeface="Centaur" pitchFamily="18" charset="0"/>
            </a:endParaRPr>
          </a:p>
          <a:p>
            <a:pPr algn="just" eaLnBrk="0" hangingPunct="0">
              <a:defRPr/>
            </a:pPr>
            <a:r>
              <a:rPr lang="es-CL" sz="1700" b="1" dirty="0">
                <a:latin typeface="Centaur" pitchFamily="18" charset="0"/>
              </a:rPr>
              <a:t>¿Quiénes podrán ingresar al seguro?</a:t>
            </a:r>
          </a:p>
          <a:p>
            <a:pPr algn="just" eaLnBrk="0" hangingPunct="0">
              <a:lnSpc>
                <a:spcPct val="150000"/>
              </a:lnSpc>
              <a:defRPr/>
            </a:pPr>
            <a:r>
              <a:rPr lang="es-CL" sz="1400" dirty="0">
                <a:latin typeface="Centaur" pitchFamily="18" charset="0"/>
              </a:rPr>
              <a:t>Trabajadores con contrato indefinido y su grupo familiar, cónyuges o convivientes e hijos.</a:t>
            </a:r>
          </a:p>
          <a:p>
            <a:pPr algn="just" eaLnBrk="0" hangingPunct="0">
              <a:lnSpc>
                <a:spcPct val="150000"/>
              </a:lnSpc>
              <a:defRPr/>
            </a:pPr>
            <a:r>
              <a:rPr lang="es-CL" sz="1400" dirty="0">
                <a:latin typeface="Centaur" pitchFamily="18" charset="0"/>
              </a:rPr>
              <a:t>Cubre al trabajador, cónyuge o conviviente menor de 65 años, los hijos desde el 1er día de nacimiento y hasta los 18 años o 24 años si siguen estudiando.</a:t>
            </a:r>
          </a:p>
          <a:p>
            <a:pPr algn="just" eaLnBrk="0" hangingPunct="0">
              <a:lnSpc>
                <a:spcPct val="150000"/>
              </a:lnSpc>
              <a:defRPr/>
            </a:pPr>
            <a:r>
              <a:rPr lang="es-CL" sz="1400" dirty="0">
                <a:latin typeface="Centaur" pitchFamily="18" charset="0"/>
              </a:rPr>
              <a:t>Minera Spence  entrega a sus empleados un seguro de vida, salud, catastrófico, dental y escolaridad.  Cada empleado podrá escoger alguna de las alternativas que cada producto ofrece.</a:t>
            </a:r>
          </a:p>
        </p:txBody>
      </p:sp>
    </p:spTree>
    <p:extLst>
      <p:ext uri="{BB962C8B-B14F-4D97-AF65-F5344CB8AC3E}">
        <p14:creationId xmlns:p14="http://schemas.microsoft.com/office/powerpoint/2010/main" val="1043967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500042"/>
            <a:ext cx="6161687"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Pólizas de Salud, Dental y Catastrófica</a:t>
            </a:r>
          </a:p>
        </p:txBody>
      </p:sp>
      <p:sp>
        <p:nvSpPr>
          <p:cNvPr id="3" name="Rectangle 1028"/>
          <p:cNvSpPr>
            <a:spLocks noChangeArrowheads="1"/>
          </p:cNvSpPr>
          <p:nvPr/>
        </p:nvSpPr>
        <p:spPr bwMode="auto">
          <a:xfrm>
            <a:off x="381000" y="1524000"/>
            <a:ext cx="4038600" cy="4883150"/>
          </a:xfrm>
          <a:prstGeom prst="rect">
            <a:avLst/>
          </a:prstGeom>
          <a:noFill/>
          <a:ln w="9525">
            <a:noFill/>
            <a:miter lim="800000"/>
            <a:headEnd/>
            <a:tailEnd/>
          </a:ln>
        </p:spPr>
        <p:txBody>
          <a:bodyPr/>
          <a:lstStyle/>
          <a:p>
            <a:pPr marL="342900" indent="-342900" algn="l"/>
            <a:r>
              <a:rPr lang="es-ES_tradnl" sz="1700" b="1" dirty="0">
                <a:latin typeface="Centaur" pitchFamily="18" charset="0"/>
              </a:rPr>
              <a:t>Descripción General de las Coberturas</a:t>
            </a:r>
          </a:p>
          <a:p>
            <a:pPr marL="342900" indent="-342900" algn="l"/>
            <a:endParaRPr lang="es-ES_tradnl" sz="1700" b="1" dirty="0">
              <a:latin typeface="Centaur" pitchFamily="18" charset="0"/>
            </a:endParaRPr>
          </a:p>
          <a:p>
            <a:pPr marL="342900" indent="-342900" algn="just">
              <a:lnSpc>
                <a:spcPct val="100000"/>
              </a:lnSpc>
              <a:buFontTx/>
              <a:buChar char="•"/>
            </a:pPr>
            <a:r>
              <a:rPr lang="es-ES_tradnl" sz="1400" dirty="0">
                <a:latin typeface="Centaur" pitchFamily="18" charset="0"/>
              </a:rPr>
              <a:t>Estas coberturas reembolsan los gastos médicos incurridos por el trabajador y sus cargas inscritas.</a:t>
            </a:r>
          </a:p>
          <a:p>
            <a:pPr marL="342900" indent="-342900" algn="just">
              <a:lnSpc>
                <a:spcPct val="100000"/>
              </a:lnSpc>
              <a:buFontTx/>
              <a:buChar char="•"/>
            </a:pPr>
            <a:r>
              <a:rPr lang="es-ES_tradnl" sz="1400" dirty="0">
                <a:latin typeface="Centaur" pitchFamily="18" charset="0"/>
              </a:rPr>
              <a:t>Vigencia de la póliza: 1 de Enero a 31 de Diciembre de cada año.</a:t>
            </a:r>
          </a:p>
          <a:p>
            <a:pPr marL="342900" indent="-342900" algn="just">
              <a:lnSpc>
                <a:spcPct val="100000"/>
              </a:lnSpc>
              <a:buFontTx/>
              <a:buChar char="•"/>
            </a:pPr>
            <a:r>
              <a:rPr lang="es-ES_tradnl" sz="1400" dirty="0">
                <a:latin typeface="Centaur" pitchFamily="18" charset="0"/>
              </a:rPr>
              <a:t>Topes y deducibles son anuales.</a:t>
            </a:r>
          </a:p>
          <a:p>
            <a:pPr marL="342900" indent="-342900" algn="just">
              <a:lnSpc>
                <a:spcPct val="100000"/>
              </a:lnSpc>
              <a:buFontTx/>
              <a:buChar char="•"/>
            </a:pPr>
            <a:r>
              <a:rPr lang="es-ES_tradnl" sz="1400" dirty="0">
                <a:latin typeface="Centaur" pitchFamily="18" charset="0"/>
              </a:rPr>
              <a:t>En el Manual de Uso adjunto podrá consultar respecto a Coberturas, Procedimientos, Exclusiones y otros. </a:t>
            </a:r>
          </a:p>
          <a:p>
            <a:pPr marL="342900" indent="-342900" algn="just">
              <a:lnSpc>
                <a:spcPct val="100000"/>
              </a:lnSpc>
              <a:buFontTx/>
              <a:buChar char="•"/>
            </a:pPr>
            <a:r>
              <a:rPr lang="es-ES_tradnl" sz="1400" dirty="0">
                <a:latin typeface="Centaur" pitchFamily="18" charset="0"/>
              </a:rPr>
              <a:t>Para mayor información, comunicarse con el Ejecutivo en faena al 55-2647081.</a:t>
            </a:r>
          </a:p>
          <a:p>
            <a:pPr marL="342900" indent="-342900" algn="just">
              <a:lnSpc>
                <a:spcPct val="100000"/>
              </a:lnSpc>
              <a:buFontTx/>
              <a:buChar char="•"/>
            </a:pPr>
            <a:endParaRPr lang="es-ES_tradnl" sz="1200" dirty="0">
              <a:latin typeface="Centaur" pitchFamily="18" charset="0"/>
            </a:endParaRPr>
          </a:p>
        </p:txBody>
      </p:sp>
      <p:sp>
        <p:nvSpPr>
          <p:cNvPr id="4" name="Rectangle 1029"/>
          <p:cNvSpPr>
            <a:spLocks noChangeArrowheads="1"/>
          </p:cNvSpPr>
          <p:nvPr/>
        </p:nvSpPr>
        <p:spPr bwMode="auto">
          <a:xfrm>
            <a:off x="4643438" y="1500174"/>
            <a:ext cx="4176712" cy="4629150"/>
          </a:xfrm>
          <a:prstGeom prst="rect">
            <a:avLst/>
          </a:prstGeom>
          <a:noFill/>
          <a:ln w="9525">
            <a:noFill/>
            <a:miter lim="800000"/>
            <a:headEnd/>
            <a:tailEnd/>
          </a:ln>
        </p:spPr>
        <p:txBody>
          <a:bodyPr/>
          <a:lstStyle/>
          <a:p>
            <a:pPr marL="342900" indent="-342900" algn="just"/>
            <a:r>
              <a:rPr lang="es-ES_tradnl" sz="1700" b="1" dirty="0">
                <a:latin typeface="Centaur" pitchFamily="18" charset="0"/>
              </a:rPr>
              <a:t>Requisitos de Inscripción.</a:t>
            </a:r>
          </a:p>
          <a:p>
            <a:pPr marL="342900" indent="-342900" algn="just"/>
            <a:endParaRPr lang="es-ES_tradnl" sz="1400" dirty="0">
              <a:latin typeface="Centaur" pitchFamily="18" charset="0"/>
            </a:endParaRPr>
          </a:p>
          <a:p>
            <a:pPr marL="342900" indent="-342900" algn="just">
              <a:lnSpc>
                <a:spcPct val="100000"/>
              </a:lnSpc>
              <a:buFontTx/>
              <a:buChar char="•"/>
            </a:pPr>
            <a:r>
              <a:rPr lang="es-ES_tradnl" sz="1400" dirty="0">
                <a:latin typeface="Centaur" pitchFamily="18" charset="0"/>
              </a:rPr>
              <a:t>Completar el Formulario de Incorporación que Vida Security proporcionará.</a:t>
            </a:r>
          </a:p>
          <a:p>
            <a:pPr marL="342900" indent="-342900" algn="just">
              <a:lnSpc>
                <a:spcPct val="100000"/>
              </a:lnSpc>
              <a:buFontTx/>
              <a:buChar char="•"/>
            </a:pPr>
            <a:r>
              <a:rPr lang="es-ES_tradnl" sz="1400" dirty="0">
                <a:latin typeface="Centaur" pitchFamily="18" charset="0"/>
              </a:rPr>
              <a:t>En éste debe declarar las patologías o enfermedades conocidas, diagnosticadas o en proceso de diagnóstico, las que serán evaluadas por la Compañía de Seguros.</a:t>
            </a:r>
          </a:p>
          <a:p>
            <a:pPr marL="342900" indent="-342900" algn="just">
              <a:lnSpc>
                <a:spcPct val="100000"/>
              </a:lnSpc>
              <a:buFontTx/>
              <a:buChar char="•"/>
            </a:pPr>
            <a:r>
              <a:rPr lang="es-ES_tradnl" sz="1400" dirty="0">
                <a:latin typeface="Centaur" pitchFamily="18" charset="0"/>
              </a:rPr>
              <a:t>Importante: Grupo Familiar declarado debe ser el mismo inscrito en el Programa de Beneficios Flexible.</a:t>
            </a:r>
          </a:p>
          <a:p>
            <a:pPr marL="342900" indent="-342900" algn="just">
              <a:lnSpc>
                <a:spcPct val="100000"/>
              </a:lnSpc>
              <a:buFontTx/>
              <a:buChar char="•"/>
            </a:pPr>
            <a:r>
              <a:rPr lang="es-ES_tradnl" sz="1400" dirty="0">
                <a:latin typeface="Centaur" pitchFamily="18" charset="0"/>
              </a:rPr>
              <a:t>Edad tope de ingreso y permanencia en la cobertura: 65 años.</a:t>
            </a:r>
          </a:p>
          <a:p>
            <a:pPr marL="342900" indent="-342900" algn="just">
              <a:lnSpc>
                <a:spcPct val="100000"/>
              </a:lnSpc>
              <a:buFontTx/>
              <a:buChar char="•"/>
            </a:pPr>
            <a:endParaRPr lang="es-ES_tradnl" sz="1400" dirty="0">
              <a:latin typeface="Centaur" pitchFamily="18" charset="0"/>
            </a:endParaRPr>
          </a:p>
          <a:p>
            <a:pPr marL="342900" indent="-342900" algn="just">
              <a:lnSpc>
                <a:spcPct val="100000"/>
              </a:lnSpc>
            </a:pPr>
            <a:r>
              <a:rPr lang="es-ES_tradnl" sz="1700" b="1" dirty="0">
                <a:latin typeface="Centaur" pitchFamily="18" charset="0"/>
              </a:rPr>
              <a:t>Quienes pueden ingresar al seguro?</a:t>
            </a:r>
          </a:p>
          <a:p>
            <a:pPr marL="342900" indent="-342900" algn="just">
              <a:lnSpc>
                <a:spcPct val="100000"/>
              </a:lnSpc>
            </a:pPr>
            <a:endParaRPr lang="es-ES_tradnl" sz="1400" b="1" dirty="0">
              <a:latin typeface="Centaur" pitchFamily="18" charset="0"/>
            </a:endParaRPr>
          </a:p>
          <a:p>
            <a:pPr marL="342900" indent="-342900" algn="just">
              <a:lnSpc>
                <a:spcPct val="100000"/>
              </a:lnSpc>
              <a:buFont typeface="Arial" pitchFamily="34" charset="0"/>
              <a:buChar char="•"/>
            </a:pPr>
            <a:r>
              <a:rPr lang="es-ES_tradnl" sz="1400" dirty="0">
                <a:latin typeface="Centaur" pitchFamily="18" charset="0"/>
              </a:rPr>
              <a:t>Las cónyuges que trabajen, presentando certificado de matrimonio.</a:t>
            </a:r>
          </a:p>
          <a:p>
            <a:pPr marL="342900" indent="-342900" algn="just">
              <a:lnSpc>
                <a:spcPct val="100000"/>
              </a:lnSpc>
              <a:buFont typeface="Arial" pitchFamily="34" charset="0"/>
              <a:buChar char="•"/>
            </a:pPr>
            <a:r>
              <a:rPr lang="es-ES_tradnl" sz="1400" dirty="0">
                <a:latin typeface="Centaur" pitchFamily="18" charset="0"/>
              </a:rPr>
              <a:t>Las cónyuges que no trabajen e hijos, presentando resolución de cargas familiares de la CCAF.</a:t>
            </a:r>
          </a:p>
          <a:p>
            <a:pPr marL="342900" indent="-342900" algn="just">
              <a:lnSpc>
                <a:spcPct val="100000"/>
              </a:lnSpc>
              <a:buFont typeface="Arial" pitchFamily="34" charset="0"/>
              <a:buChar char="•"/>
            </a:pPr>
            <a:r>
              <a:rPr lang="es-ES_tradnl" sz="1400" dirty="0">
                <a:latin typeface="Centaur" pitchFamily="18" charset="0"/>
              </a:rPr>
              <a:t>Convivientes, presentando Declaración Jurada ante Notario.</a:t>
            </a:r>
          </a:p>
          <a:p>
            <a:pPr marL="342900" indent="-342900" algn="just">
              <a:lnSpc>
                <a:spcPct val="100000"/>
              </a:lnSpc>
              <a:buFont typeface="Arial" pitchFamily="34" charset="0"/>
              <a:buChar char="•"/>
            </a:pPr>
            <a:endParaRPr lang="es-ES_tradnl" sz="1400" dirty="0">
              <a:latin typeface="Centaur" pitchFamily="18" charset="0"/>
            </a:endParaRPr>
          </a:p>
          <a:p>
            <a:pPr marL="342900" indent="-342900" algn="just">
              <a:lnSpc>
                <a:spcPct val="100000"/>
              </a:lnSpc>
            </a:pPr>
            <a:endParaRPr lang="es-ES_tradnl" sz="1400" dirty="0"/>
          </a:p>
        </p:txBody>
      </p:sp>
      <p:grpSp>
        <p:nvGrpSpPr>
          <p:cNvPr id="6" name="Group 17"/>
          <p:cNvGrpSpPr>
            <a:grpSpLocks/>
          </p:cNvGrpSpPr>
          <p:nvPr/>
        </p:nvGrpSpPr>
        <p:grpSpPr bwMode="auto">
          <a:xfrm>
            <a:off x="642910" y="4857760"/>
            <a:ext cx="3687763" cy="889000"/>
            <a:chOff x="1728" y="2960"/>
            <a:chExt cx="2323" cy="560"/>
          </a:xfrm>
        </p:grpSpPr>
        <p:sp>
          <p:nvSpPr>
            <p:cNvPr id="7" name="Rectangle 1030"/>
            <p:cNvSpPr>
              <a:spLocks noChangeArrowheads="1"/>
            </p:cNvSpPr>
            <p:nvPr/>
          </p:nvSpPr>
          <p:spPr bwMode="auto">
            <a:xfrm>
              <a:off x="1728" y="3168"/>
              <a:ext cx="768" cy="352"/>
            </a:xfrm>
            <a:prstGeom prst="rect">
              <a:avLst/>
            </a:prstGeom>
            <a:solidFill>
              <a:srgbClr val="FFC000"/>
            </a:solidFill>
            <a:ln w="9525">
              <a:solidFill>
                <a:schemeClr val="tx1"/>
              </a:solidFill>
              <a:miter lim="800000"/>
              <a:headEnd/>
              <a:tailEnd/>
            </a:ln>
            <a:effectLst>
              <a:outerShdw dist="107763" dir="2700000" algn="ctr" rotWithShape="0">
                <a:srgbClr val="808080"/>
              </a:outerShdw>
            </a:effectLst>
          </p:spPr>
          <p:txBody>
            <a:bodyPr lIns="92075" tIns="46038" rIns="92075" bIns="46038">
              <a:spAutoFit/>
            </a:bodyPr>
            <a:lstStyle/>
            <a:p>
              <a:pPr eaLnBrk="0" hangingPunct="0">
                <a:lnSpc>
                  <a:spcPct val="100000"/>
                </a:lnSpc>
                <a:spcBef>
                  <a:spcPct val="0"/>
                </a:spcBef>
                <a:defRPr/>
              </a:pPr>
              <a:r>
                <a:rPr lang="pt-BR" sz="1500" b="1" dirty="0">
                  <a:solidFill>
                    <a:srgbClr val="000000"/>
                  </a:solidFill>
                  <a:effectLst>
                    <a:outerShdw blurRad="38100" dist="38100" dir="2700000" algn="tl">
                      <a:srgbClr val="FFFFFF"/>
                    </a:outerShdw>
                  </a:effectLst>
                  <a:latin typeface="Arial" charset="0"/>
                </a:rPr>
                <a:t>Seguro de </a:t>
              </a:r>
              <a:r>
                <a:rPr lang="pt-BR" sz="1500" b="1" dirty="0" err="1">
                  <a:solidFill>
                    <a:srgbClr val="000000"/>
                  </a:solidFill>
                  <a:effectLst>
                    <a:outerShdw blurRad="38100" dist="38100" dir="2700000" algn="tl">
                      <a:srgbClr val="FFFFFF"/>
                    </a:outerShdw>
                  </a:effectLst>
                  <a:latin typeface="Arial" charset="0"/>
                </a:rPr>
                <a:t>Salud</a:t>
              </a:r>
              <a:endParaRPr lang="pt-BR" sz="1500" b="1" dirty="0">
                <a:solidFill>
                  <a:srgbClr val="000000"/>
                </a:solidFill>
                <a:effectLst>
                  <a:outerShdw blurRad="38100" dist="38100" dir="2700000" algn="tl">
                    <a:srgbClr val="FFFFFF"/>
                  </a:outerShdw>
                </a:effectLst>
                <a:latin typeface="Arial" charset="0"/>
              </a:endParaRPr>
            </a:p>
          </p:txBody>
        </p:sp>
        <p:sp>
          <p:nvSpPr>
            <p:cNvPr id="8" name="Rectangle 1032"/>
            <p:cNvSpPr>
              <a:spLocks noChangeArrowheads="1"/>
            </p:cNvSpPr>
            <p:nvPr/>
          </p:nvSpPr>
          <p:spPr bwMode="auto">
            <a:xfrm>
              <a:off x="2496" y="3168"/>
              <a:ext cx="691" cy="352"/>
            </a:xfrm>
            <a:prstGeom prst="rect">
              <a:avLst/>
            </a:prstGeom>
            <a:solidFill>
              <a:srgbClr val="FFC000"/>
            </a:solidFill>
            <a:ln w="9525">
              <a:solidFill>
                <a:schemeClr val="tx1"/>
              </a:solidFill>
              <a:miter lim="800000"/>
              <a:headEnd/>
              <a:tailEnd/>
            </a:ln>
            <a:effectLst>
              <a:outerShdw dist="107763" dir="2700000" algn="ctr" rotWithShape="0">
                <a:srgbClr val="808080"/>
              </a:outerShdw>
            </a:effectLst>
          </p:spPr>
          <p:txBody>
            <a:bodyPr lIns="92075" tIns="46038" rIns="92075" bIns="46038">
              <a:spAutoFit/>
            </a:bodyPr>
            <a:lstStyle/>
            <a:p>
              <a:pPr eaLnBrk="0" hangingPunct="0">
                <a:lnSpc>
                  <a:spcPct val="100000"/>
                </a:lnSpc>
                <a:spcBef>
                  <a:spcPct val="0"/>
                </a:spcBef>
                <a:defRPr/>
              </a:pPr>
              <a:r>
                <a:rPr lang="pt-BR" sz="1500" b="1" dirty="0">
                  <a:solidFill>
                    <a:srgbClr val="000000"/>
                  </a:solidFill>
                  <a:effectLst>
                    <a:outerShdw blurRad="38100" dist="38100" dir="2700000" algn="tl">
                      <a:srgbClr val="FFFFFF"/>
                    </a:outerShdw>
                  </a:effectLst>
                  <a:latin typeface="Arial" charset="0"/>
                </a:rPr>
                <a:t>Seguro</a:t>
              </a:r>
            </a:p>
            <a:p>
              <a:pPr eaLnBrk="0" hangingPunct="0">
                <a:lnSpc>
                  <a:spcPct val="100000"/>
                </a:lnSpc>
                <a:spcBef>
                  <a:spcPct val="0"/>
                </a:spcBef>
                <a:defRPr/>
              </a:pPr>
              <a:r>
                <a:rPr lang="pt-BR" sz="1500" b="1" dirty="0">
                  <a:solidFill>
                    <a:srgbClr val="000000"/>
                  </a:solidFill>
                  <a:effectLst>
                    <a:outerShdw blurRad="38100" dist="38100" dir="2700000" algn="tl">
                      <a:srgbClr val="FFFFFF"/>
                    </a:outerShdw>
                  </a:effectLst>
                  <a:latin typeface="Arial" charset="0"/>
                </a:rPr>
                <a:t>Dental</a:t>
              </a:r>
            </a:p>
          </p:txBody>
        </p:sp>
        <p:sp>
          <p:nvSpPr>
            <p:cNvPr id="9" name="Rectangle 1033"/>
            <p:cNvSpPr>
              <a:spLocks noChangeArrowheads="1"/>
            </p:cNvSpPr>
            <p:nvPr/>
          </p:nvSpPr>
          <p:spPr bwMode="auto">
            <a:xfrm>
              <a:off x="3187" y="3168"/>
              <a:ext cx="864" cy="352"/>
            </a:xfrm>
            <a:prstGeom prst="rect">
              <a:avLst/>
            </a:prstGeom>
            <a:solidFill>
              <a:srgbClr val="FFC000"/>
            </a:solidFill>
            <a:ln w="9525">
              <a:solidFill>
                <a:schemeClr val="tx1"/>
              </a:solidFill>
              <a:miter lim="800000"/>
              <a:headEnd/>
              <a:tailEnd/>
            </a:ln>
            <a:effectLst>
              <a:outerShdw dist="107763" dir="2700000" algn="ctr" rotWithShape="0">
                <a:srgbClr val="808080"/>
              </a:outerShdw>
            </a:effectLst>
          </p:spPr>
          <p:txBody>
            <a:bodyPr lIns="92075" tIns="46038" rIns="92075" bIns="46038">
              <a:spAutoFit/>
            </a:bodyPr>
            <a:lstStyle/>
            <a:p>
              <a:pPr eaLnBrk="0" hangingPunct="0">
                <a:lnSpc>
                  <a:spcPct val="100000"/>
                </a:lnSpc>
                <a:spcBef>
                  <a:spcPct val="0"/>
                </a:spcBef>
                <a:defRPr/>
              </a:pPr>
              <a:r>
                <a:rPr lang="pt-BR" sz="1500" b="1" dirty="0">
                  <a:solidFill>
                    <a:srgbClr val="000000"/>
                  </a:solidFill>
                  <a:effectLst>
                    <a:outerShdw blurRad="38100" dist="38100" dir="2700000" algn="tl">
                      <a:srgbClr val="FFFFFF"/>
                    </a:outerShdw>
                  </a:effectLst>
                  <a:latin typeface="Arial" charset="0"/>
                </a:rPr>
                <a:t>Seguro Catastrófico</a:t>
              </a:r>
            </a:p>
          </p:txBody>
        </p:sp>
        <p:sp>
          <p:nvSpPr>
            <p:cNvPr id="10" name="Rectangle 1036"/>
            <p:cNvSpPr>
              <a:spLocks noChangeArrowheads="1"/>
            </p:cNvSpPr>
            <p:nvPr/>
          </p:nvSpPr>
          <p:spPr bwMode="auto">
            <a:xfrm>
              <a:off x="1728" y="2960"/>
              <a:ext cx="2323" cy="208"/>
            </a:xfrm>
            <a:prstGeom prst="rect">
              <a:avLst/>
            </a:prstGeom>
            <a:noFill/>
            <a:ln w="9525">
              <a:solidFill>
                <a:schemeClr val="tx1"/>
              </a:solidFill>
              <a:miter lim="800000"/>
              <a:headEnd/>
              <a:tailEnd/>
            </a:ln>
            <a:effectLst/>
          </p:spPr>
          <p:txBody>
            <a:bodyPr lIns="92075" tIns="46038" rIns="92075" bIns="46038">
              <a:spAutoFit/>
            </a:bodyPr>
            <a:lstStyle/>
            <a:p>
              <a:pPr eaLnBrk="0" hangingPunct="0">
                <a:lnSpc>
                  <a:spcPct val="100000"/>
                </a:lnSpc>
                <a:spcBef>
                  <a:spcPct val="0"/>
                </a:spcBef>
                <a:defRPr/>
              </a:pPr>
              <a:r>
                <a:rPr lang="pt-BR" sz="1500" b="1" dirty="0">
                  <a:solidFill>
                    <a:srgbClr val="000000"/>
                  </a:solidFill>
                  <a:effectLst>
                    <a:outerShdw blurRad="38100" dist="38100" dir="2700000" algn="tl">
                      <a:srgbClr val="C0C0C0"/>
                    </a:outerShdw>
                  </a:effectLst>
                  <a:latin typeface="Arial" charset="0"/>
                </a:rPr>
                <a:t>Seguros de </a:t>
              </a:r>
              <a:r>
                <a:rPr lang="pt-BR" sz="1500" b="1" dirty="0" err="1">
                  <a:solidFill>
                    <a:srgbClr val="000000"/>
                  </a:solidFill>
                  <a:effectLst>
                    <a:outerShdw blurRad="38100" dist="38100" dir="2700000" algn="tl">
                      <a:srgbClr val="C0C0C0"/>
                    </a:outerShdw>
                  </a:effectLst>
                  <a:latin typeface="Arial" charset="0"/>
                </a:rPr>
                <a:t>Salud</a:t>
              </a:r>
              <a:endParaRPr lang="pt-BR" sz="1500" b="1" dirty="0">
                <a:solidFill>
                  <a:srgbClr val="000000"/>
                </a:solidFill>
                <a:effectLst>
                  <a:outerShdw blurRad="38100" dist="38100" dir="2700000" algn="tl">
                    <a:srgbClr val="C0C0C0"/>
                  </a:outerShdw>
                </a:effectLst>
                <a:latin typeface="Arial" charset="0"/>
              </a:endParaRPr>
            </a:p>
          </p:txBody>
        </p:sp>
      </p:grpSp>
      <p:sp>
        <p:nvSpPr>
          <p:cNvPr id="12" name="Rectangle 7"/>
          <p:cNvSpPr>
            <a:spLocks noChangeArrowheads="1"/>
          </p:cNvSpPr>
          <p:nvPr/>
        </p:nvSpPr>
        <p:spPr bwMode="auto">
          <a:xfrm>
            <a:off x="928662" y="5857892"/>
            <a:ext cx="609600" cy="376237"/>
          </a:xfrm>
          <a:prstGeom prst="rect">
            <a:avLst/>
          </a:prstGeom>
          <a:noFill/>
          <a:ln w="9525">
            <a:solidFill>
              <a:schemeClr val="tx1"/>
            </a:solidFill>
            <a:miter lim="800000"/>
            <a:headEnd/>
            <a:tailEnd/>
          </a:ln>
        </p:spPr>
        <p:txBody>
          <a:bodyPr lIns="92075" tIns="46038" rIns="92075" bIns="46038">
            <a:spAutoFit/>
          </a:bodyPr>
          <a:lstStyle/>
          <a:p>
            <a:pPr algn="ctr" eaLnBrk="0" hangingPunct="0">
              <a:lnSpc>
                <a:spcPct val="100000"/>
              </a:lnSpc>
              <a:spcBef>
                <a:spcPct val="0"/>
              </a:spcBef>
            </a:pPr>
            <a:r>
              <a:rPr lang="pt-BR" b="1" dirty="0"/>
              <a:t>3</a:t>
            </a:r>
          </a:p>
        </p:txBody>
      </p:sp>
      <p:sp>
        <p:nvSpPr>
          <p:cNvPr id="13" name="Rectangle 7"/>
          <p:cNvSpPr>
            <a:spLocks noChangeArrowheads="1"/>
          </p:cNvSpPr>
          <p:nvPr/>
        </p:nvSpPr>
        <p:spPr bwMode="auto">
          <a:xfrm>
            <a:off x="2071670" y="5857892"/>
            <a:ext cx="609600" cy="376237"/>
          </a:xfrm>
          <a:prstGeom prst="rect">
            <a:avLst/>
          </a:prstGeom>
          <a:noFill/>
          <a:ln w="9525">
            <a:solidFill>
              <a:schemeClr val="tx1"/>
            </a:solidFill>
            <a:miter lim="800000"/>
            <a:headEnd/>
            <a:tailEnd/>
          </a:ln>
        </p:spPr>
        <p:txBody>
          <a:bodyPr lIns="92075" tIns="46038" rIns="92075" bIns="46038">
            <a:spAutoFit/>
          </a:bodyPr>
          <a:lstStyle/>
          <a:p>
            <a:pPr algn="ctr" eaLnBrk="0" hangingPunct="0">
              <a:lnSpc>
                <a:spcPct val="100000"/>
              </a:lnSpc>
              <a:spcBef>
                <a:spcPct val="0"/>
              </a:spcBef>
            </a:pPr>
            <a:r>
              <a:rPr lang="pt-BR" b="1" dirty="0"/>
              <a:t>2</a:t>
            </a:r>
          </a:p>
        </p:txBody>
      </p:sp>
      <p:sp>
        <p:nvSpPr>
          <p:cNvPr id="14" name="Rectangle 7"/>
          <p:cNvSpPr>
            <a:spLocks noChangeArrowheads="1"/>
          </p:cNvSpPr>
          <p:nvPr/>
        </p:nvSpPr>
        <p:spPr bwMode="auto">
          <a:xfrm>
            <a:off x="3286116" y="5857892"/>
            <a:ext cx="609600" cy="376237"/>
          </a:xfrm>
          <a:prstGeom prst="rect">
            <a:avLst/>
          </a:prstGeom>
          <a:noFill/>
          <a:ln w="9525">
            <a:solidFill>
              <a:schemeClr val="tx1"/>
            </a:solidFill>
            <a:miter lim="800000"/>
            <a:headEnd/>
            <a:tailEnd/>
          </a:ln>
        </p:spPr>
        <p:txBody>
          <a:bodyPr lIns="92075" tIns="46038" rIns="92075" bIns="46038">
            <a:spAutoFit/>
          </a:bodyPr>
          <a:lstStyle/>
          <a:p>
            <a:pPr algn="ctr" eaLnBrk="0" hangingPunct="0">
              <a:lnSpc>
                <a:spcPct val="100000"/>
              </a:lnSpc>
              <a:spcBef>
                <a:spcPct val="0"/>
              </a:spcBef>
            </a:pPr>
            <a:r>
              <a:rPr lang="pt-BR" b="1" dirty="0"/>
              <a:t>4</a:t>
            </a:r>
          </a:p>
        </p:txBody>
      </p:sp>
    </p:spTree>
    <p:extLst>
      <p:ext uri="{BB962C8B-B14F-4D97-AF65-F5344CB8AC3E}">
        <p14:creationId xmlns:p14="http://schemas.microsoft.com/office/powerpoint/2010/main" val="317031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1 Imagen"/>
          <p:cNvPicPr>
            <a:picLocks noChangeAspect="1" noChangeArrowheads="1"/>
          </p:cNvPicPr>
          <p:nvPr/>
        </p:nvPicPr>
        <p:blipFill>
          <a:blip r:embed="rId2" cstate="print"/>
          <a:srcRect/>
          <a:stretch>
            <a:fillRect/>
          </a:stretch>
        </p:blipFill>
        <p:spPr bwMode="auto">
          <a:xfrm>
            <a:off x="285720" y="1071546"/>
            <a:ext cx="8501122" cy="5572164"/>
          </a:xfrm>
          <a:prstGeom prst="rect">
            <a:avLst/>
          </a:prstGeom>
          <a:noFill/>
          <a:ln w="9525">
            <a:noFill/>
            <a:miter lim="800000"/>
            <a:headEnd/>
            <a:tailEnd/>
          </a:ln>
        </p:spPr>
      </p:pic>
      <p:sp>
        <p:nvSpPr>
          <p:cNvPr id="4" name="3 CuadroTexto"/>
          <p:cNvSpPr txBox="1"/>
          <p:nvPr/>
        </p:nvSpPr>
        <p:spPr>
          <a:xfrm>
            <a:off x="1000100" y="500042"/>
            <a:ext cx="4452694"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Alternativas Seguro de Salud</a:t>
            </a:r>
          </a:p>
        </p:txBody>
      </p:sp>
    </p:spTree>
    <p:extLst>
      <p:ext uri="{BB962C8B-B14F-4D97-AF65-F5344CB8AC3E}">
        <p14:creationId xmlns:p14="http://schemas.microsoft.com/office/powerpoint/2010/main" val="2868669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3400" y="1379538"/>
            <a:ext cx="7940675" cy="2446824"/>
          </a:xfrm>
          <a:prstGeom prst="rect">
            <a:avLst/>
          </a:prstGeom>
          <a:noFill/>
          <a:ln w="9525">
            <a:noFill/>
            <a:miter lim="800000"/>
            <a:headEnd/>
            <a:tailEnd/>
          </a:ln>
        </p:spPr>
        <p:txBody>
          <a:bodyPr>
            <a:spAutoFit/>
          </a:bodyPr>
          <a:lstStyle/>
          <a:p>
            <a:pPr algn="l">
              <a:lnSpc>
                <a:spcPct val="100000"/>
              </a:lnSpc>
            </a:pPr>
            <a:r>
              <a:rPr lang="es-ES_tradnl" sz="1700" b="1" dirty="0">
                <a:latin typeface="Centaur" pitchFamily="18" charset="0"/>
              </a:rPr>
              <a:t>Observaciones</a:t>
            </a:r>
          </a:p>
          <a:p>
            <a:pPr algn="l">
              <a:lnSpc>
                <a:spcPct val="150000"/>
              </a:lnSpc>
              <a:buFontTx/>
              <a:buChar char="•"/>
            </a:pPr>
            <a:r>
              <a:rPr lang="es-ES_tradnl" sz="1400" dirty="0">
                <a:latin typeface="Centaur" pitchFamily="18" charset="0"/>
              </a:rPr>
              <a:t>Existe una carencia de 6 meses para los nuevos asegurados en las prestaciones de ortodoncia y prótesis.</a:t>
            </a:r>
          </a:p>
          <a:p>
            <a:pPr algn="l">
              <a:lnSpc>
                <a:spcPct val="150000"/>
              </a:lnSpc>
              <a:buFontTx/>
              <a:buChar char="•"/>
            </a:pPr>
            <a:r>
              <a:rPr lang="es-ES_tradnl" sz="1400" dirty="0">
                <a:latin typeface="Centaur" pitchFamily="18" charset="0"/>
              </a:rPr>
              <a:t>El arancel Unidad del Colegio de Odontólogos (UCO) es utilizado como arancel de referencia y tope máximo para las prestaciones.</a:t>
            </a:r>
          </a:p>
          <a:p>
            <a:pPr algn="l">
              <a:lnSpc>
                <a:spcPct val="150000"/>
              </a:lnSpc>
              <a:buFontTx/>
              <a:buChar char="•"/>
            </a:pPr>
            <a:r>
              <a:rPr lang="es-ES_tradnl" sz="1400" dirty="0">
                <a:latin typeface="Centaur" pitchFamily="18" charset="0"/>
              </a:rPr>
              <a:t>Consulte por interesantes descuentos de los prestadores en convenio con Club Viva Mejor, ingresando a </a:t>
            </a:r>
            <a:r>
              <a:rPr lang="es-ES_tradnl" sz="1400" dirty="0">
                <a:solidFill>
                  <a:srgbClr val="0070C0"/>
                </a:solidFill>
                <a:latin typeface="Centaur" pitchFamily="18" charset="0"/>
                <a:hlinkClick r:id="rId2"/>
              </a:rPr>
              <a:t>www.vivamejor.cl</a:t>
            </a:r>
            <a:endParaRPr lang="es-ES_tradnl" sz="1400" dirty="0">
              <a:solidFill>
                <a:srgbClr val="0070C0"/>
              </a:solidFill>
              <a:latin typeface="Centaur" pitchFamily="18" charset="0"/>
            </a:endParaRPr>
          </a:p>
          <a:p>
            <a:pPr algn="l"/>
            <a:endParaRPr lang="es-ES" sz="1400" dirty="0">
              <a:latin typeface="Centaur" pitchFamily="18" charset="0"/>
            </a:endParaRPr>
          </a:p>
          <a:p>
            <a:pPr algn="l"/>
            <a:r>
              <a:rPr lang="es-ES" sz="1700" b="1" dirty="0">
                <a:latin typeface="Centaur" pitchFamily="18" charset="0"/>
              </a:rPr>
              <a:t>Alternativas Disponibles</a:t>
            </a:r>
          </a:p>
        </p:txBody>
      </p:sp>
      <p:grpSp>
        <p:nvGrpSpPr>
          <p:cNvPr id="3" name="Group 8"/>
          <p:cNvGrpSpPr>
            <a:grpSpLocks noChangeAspect="1"/>
          </p:cNvGrpSpPr>
          <p:nvPr/>
        </p:nvGrpSpPr>
        <p:grpSpPr bwMode="auto">
          <a:xfrm>
            <a:off x="755650" y="3797300"/>
            <a:ext cx="6745288" cy="1948347"/>
            <a:chOff x="476" y="2568"/>
            <a:chExt cx="3625" cy="1047"/>
          </a:xfrm>
        </p:grpSpPr>
        <p:sp>
          <p:nvSpPr>
            <p:cNvPr id="4" name="AutoShape 7"/>
            <p:cNvSpPr>
              <a:spLocks noChangeAspect="1" noChangeArrowheads="1" noTextEdit="1"/>
            </p:cNvSpPr>
            <p:nvPr/>
          </p:nvSpPr>
          <p:spPr bwMode="auto">
            <a:xfrm>
              <a:off x="476" y="2568"/>
              <a:ext cx="3625" cy="1022"/>
            </a:xfrm>
            <a:prstGeom prst="rect">
              <a:avLst/>
            </a:prstGeom>
            <a:noFill/>
            <a:ln w="9525">
              <a:noFill/>
              <a:miter lim="800000"/>
              <a:headEnd/>
              <a:tailEnd/>
            </a:ln>
          </p:spPr>
          <p:txBody>
            <a:bodyPr/>
            <a:lstStyle/>
            <a:p>
              <a:endParaRPr lang="es-CL"/>
            </a:p>
          </p:txBody>
        </p:sp>
        <p:sp>
          <p:nvSpPr>
            <p:cNvPr id="5" name="Rectangle 9"/>
            <p:cNvSpPr>
              <a:spLocks noChangeArrowheads="1"/>
            </p:cNvSpPr>
            <p:nvPr/>
          </p:nvSpPr>
          <p:spPr bwMode="auto">
            <a:xfrm>
              <a:off x="2652" y="2573"/>
              <a:ext cx="724" cy="255"/>
            </a:xfrm>
            <a:prstGeom prst="rect">
              <a:avLst/>
            </a:prstGeom>
            <a:solidFill>
              <a:srgbClr val="19C3FF"/>
            </a:solidFill>
            <a:ln w="9525">
              <a:noFill/>
              <a:miter lim="800000"/>
              <a:headEnd/>
              <a:tailEnd/>
            </a:ln>
          </p:spPr>
          <p:txBody>
            <a:bodyPr/>
            <a:lstStyle/>
            <a:p>
              <a:endParaRPr lang="es-CL"/>
            </a:p>
          </p:txBody>
        </p:sp>
        <p:sp>
          <p:nvSpPr>
            <p:cNvPr id="6" name="Rectangle 10"/>
            <p:cNvSpPr>
              <a:spLocks noChangeArrowheads="1"/>
            </p:cNvSpPr>
            <p:nvPr/>
          </p:nvSpPr>
          <p:spPr bwMode="auto">
            <a:xfrm>
              <a:off x="3374" y="2585"/>
              <a:ext cx="725" cy="232"/>
            </a:xfrm>
            <a:prstGeom prst="rect">
              <a:avLst/>
            </a:prstGeom>
            <a:solidFill>
              <a:srgbClr val="FFC000"/>
            </a:solidFill>
            <a:ln w="9525">
              <a:noFill/>
              <a:miter lim="800000"/>
              <a:headEnd/>
              <a:tailEnd/>
            </a:ln>
          </p:spPr>
          <p:txBody>
            <a:bodyPr/>
            <a:lstStyle/>
            <a:p>
              <a:endParaRPr lang="es-CL"/>
            </a:p>
          </p:txBody>
        </p:sp>
        <p:sp>
          <p:nvSpPr>
            <p:cNvPr id="7" name="Rectangle 11"/>
            <p:cNvSpPr>
              <a:spLocks noChangeArrowheads="1"/>
            </p:cNvSpPr>
            <p:nvPr/>
          </p:nvSpPr>
          <p:spPr bwMode="auto">
            <a:xfrm>
              <a:off x="481" y="2826"/>
              <a:ext cx="3620" cy="129"/>
            </a:xfrm>
            <a:prstGeom prst="rect">
              <a:avLst/>
            </a:prstGeom>
            <a:solidFill>
              <a:schemeClr val="accent5">
                <a:lumMod val="90000"/>
              </a:schemeClr>
            </a:solidFill>
            <a:ln w="9525">
              <a:noFill/>
              <a:miter lim="800000"/>
              <a:headEnd/>
              <a:tailEnd/>
            </a:ln>
          </p:spPr>
          <p:txBody>
            <a:bodyPr/>
            <a:lstStyle/>
            <a:p>
              <a:endParaRPr lang="es-CL"/>
            </a:p>
          </p:txBody>
        </p:sp>
        <p:sp>
          <p:nvSpPr>
            <p:cNvPr id="10" name="Rectangle 14"/>
            <p:cNvSpPr>
              <a:spLocks noChangeArrowheads="1"/>
            </p:cNvSpPr>
            <p:nvPr/>
          </p:nvSpPr>
          <p:spPr bwMode="auto">
            <a:xfrm>
              <a:off x="481" y="3206"/>
              <a:ext cx="3620" cy="129"/>
            </a:xfrm>
            <a:prstGeom prst="rect">
              <a:avLst/>
            </a:prstGeom>
            <a:solidFill>
              <a:schemeClr val="accent5">
                <a:lumMod val="90000"/>
              </a:schemeClr>
            </a:solidFill>
            <a:ln w="9525">
              <a:noFill/>
              <a:miter lim="800000"/>
              <a:headEnd/>
              <a:tailEnd/>
            </a:ln>
          </p:spPr>
          <p:txBody>
            <a:bodyPr/>
            <a:lstStyle/>
            <a:p>
              <a:endParaRPr lang="es-CL"/>
            </a:p>
          </p:txBody>
        </p:sp>
        <p:sp>
          <p:nvSpPr>
            <p:cNvPr id="12" name="Rectangle 16"/>
            <p:cNvSpPr>
              <a:spLocks noChangeArrowheads="1"/>
            </p:cNvSpPr>
            <p:nvPr/>
          </p:nvSpPr>
          <p:spPr bwMode="auto">
            <a:xfrm>
              <a:off x="2835" y="2580"/>
              <a:ext cx="420" cy="151"/>
            </a:xfrm>
            <a:prstGeom prst="rect">
              <a:avLst/>
            </a:prstGeom>
            <a:noFill/>
            <a:ln w="9525">
              <a:noFill/>
              <a:miter lim="800000"/>
              <a:headEnd/>
              <a:tailEnd/>
            </a:ln>
          </p:spPr>
          <p:txBody>
            <a:bodyPr wrap="none" lIns="0" tIns="0" rIns="0" bIns="0">
              <a:spAutoFit/>
            </a:bodyPr>
            <a:lstStyle/>
            <a:p>
              <a:r>
                <a:rPr lang="es-CL" sz="1300" b="1">
                  <a:solidFill>
                    <a:srgbClr val="0000FF"/>
                  </a:solidFill>
                </a:rPr>
                <a:t>Mínimo</a:t>
              </a:r>
              <a:endParaRPr lang="es-CL"/>
            </a:p>
          </p:txBody>
        </p:sp>
        <p:sp>
          <p:nvSpPr>
            <p:cNvPr id="13" name="Rectangle 17"/>
            <p:cNvSpPr>
              <a:spLocks noChangeArrowheads="1"/>
            </p:cNvSpPr>
            <p:nvPr/>
          </p:nvSpPr>
          <p:spPr bwMode="auto">
            <a:xfrm>
              <a:off x="2740" y="2712"/>
              <a:ext cx="607" cy="151"/>
            </a:xfrm>
            <a:prstGeom prst="rect">
              <a:avLst/>
            </a:prstGeom>
            <a:noFill/>
            <a:ln w="9525">
              <a:noFill/>
              <a:miter lim="800000"/>
              <a:headEnd/>
              <a:tailEnd/>
            </a:ln>
          </p:spPr>
          <p:txBody>
            <a:bodyPr wrap="none" lIns="0" tIns="0" rIns="0" bIns="0">
              <a:spAutoFit/>
            </a:bodyPr>
            <a:lstStyle/>
            <a:p>
              <a:r>
                <a:rPr lang="es-CL" sz="1300" b="1">
                  <a:solidFill>
                    <a:srgbClr val="0000FF"/>
                  </a:solidFill>
                </a:rPr>
                <a:t>Obligatorio</a:t>
              </a:r>
              <a:endParaRPr lang="es-CL"/>
            </a:p>
          </p:txBody>
        </p:sp>
        <p:sp>
          <p:nvSpPr>
            <p:cNvPr id="14" name="Rectangle 18"/>
            <p:cNvSpPr>
              <a:spLocks noChangeArrowheads="1"/>
            </p:cNvSpPr>
            <p:nvPr/>
          </p:nvSpPr>
          <p:spPr bwMode="auto">
            <a:xfrm>
              <a:off x="3518" y="2580"/>
              <a:ext cx="498" cy="151"/>
            </a:xfrm>
            <a:prstGeom prst="rect">
              <a:avLst/>
            </a:prstGeom>
            <a:noFill/>
            <a:ln w="9525">
              <a:noFill/>
              <a:miter lim="800000"/>
              <a:headEnd/>
              <a:tailEnd/>
            </a:ln>
          </p:spPr>
          <p:txBody>
            <a:bodyPr wrap="none" lIns="0" tIns="0" rIns="0" bIns="0">
              <a:spAutoFit/>
            </a:bodyPr>
            <a:lstStyle/>
            <a:p>
              <a:r>
                <a:rPr lang="es-CL" sz="1300" b="1">
                  <a:solidFill>
                    <a:srgbClr val="0000FF"/>
                  </a:solidFill>
                </a:rPr>
                <a:t>Opcional</a:t>
              </a:r>
              <a:endParaRPr lang="es-CL"/>
            </a:p>
          </p:txBody>
        </p:sp>
        <p:sp>
          <p:nvSpPr>
            <p:cNvPr id="15" name="Rectangle 19"/>
            <p:cNvSpPr>
              <a:spLocks noChangeArrowheads="1"/>
            </p:cNvSpPr>
            <p:nvPr/>
          </p:nvSpPr>
          <p:spPr bwMode="auto">
            <a:xfrm>
              <a:off x="3684" y="2712"/>
              <a:ext cx="168" cy="151"/>
            </a:xfrm>
            <a:prstGeom prst="rect">
              <a:avLst/>
            </a:prstGeom>
            <a:noFill/>
            <a:ln w="9525">
              <a:noFill/>
              <a:miter lim="800000"/>
              <a:headEnd/>
              <a:tailEnd/>
            </a:ln>
          </p:spPr>
          <p:txBody>
            <a:bodyPr wrap="none" lIns="0" tIns="0" rIns="0" bIns="0">
              <a:spAutoFit/>
            </a:bodyPr>
            <a:lstStyle/>
            <a:p>
              <a:r>
                <a:rPr lang="es-CL" sz="1300" b="1">
                  <a:solidFill>
                    <a:srgbClr val="0000FF"/>
                  </a:solidFill>
                </a:rPr>
                <a:t>#1</a:t>
              </a:r>
              <a:endParaRPr lang="es-CL"/>
            </a:p>
          </p:txBody>
        </p:sp>
        <p:sp>
          <p:nvSpPr>
            <p:cNvPr id="16" name="Rectangle 20"/>
            <p:cNvSpPr>
              <a:spLocks noChangeArrowheads="1"/>
            </p:cNvSpPr>
            <p:nvPr/>
          </p:nvSpPr>
          <p:spPr bwMode="auto">
            <a:xfrm>
              <a:off x="500" y="2833"/>
              <a:ext cx="1178" cy="151"/>
            </a:xfrm>
            <a:prstGeom prst="rect">
              <a:avLst/>
            </a:prstGeom>
            <a:noFill/>
            <a:ln w="9525">
              <a:noFill/>
              <a:miter lim="800000"/>
              <a:headEnd/>
              <a:tailEnd/>
            </a:ln>
          </p:spPr>
          <p:txBody>
            <a:bodyPr wrap="none" lIns="0" tIns="0" rIns="0" bIns="0">
              <a:spAutoFit/>
            </a:bodyPr>
            <a:lstStyle/>
            <a:p>
              <a:r>
                <a:rPr lang="es-CL" sz="1300" b="1">
                  <a:solidFill>
                    <a:srgbClr val="0000FF"/>
                  </a:solidFill>
                </a:rPr>
                <a:t>COBERTURA DENTAL</a:t>
              </a:r>
              <a:endParaRPr lang="es-CL"/>
            </a:p>
          </p:txBody>
        </p:sp>
        <p:sp>
          <p:nvSpPr>
            <p:cNvPr id="17" name="Rectangle 21"/>
            <p:cNvSpPr>
              <a:spLocks noChangeArrowheads="1"/>
            </p:cNvSpPr>
            <p:nvPr/>
          </p:nvSpPr>
          <p:spPr bwMode="auto">
            <a:xfrm>
              <a:off x="500" y="2960"/>
              <a:ext cx="703" cy="144"/>
            </a:xfrm>
            <a:prstGeom prst="rect">
              <a:avLst/>
            </a:prstGeom>
            <a:noFill/>
            <a:ln w="9525">
              <a:noFill/>
              <a:miter lim="800000"/>
              <a:headEnd/>
              <a:tailEnd/>
            </a:ln>
          </p:spPr>
          <p:txBody>
            <a:bodyPr wrap="none" lIns="0" tIns="0" rIns="0" bIns="0">
              <a:spAutoFit/>
            </a:bodyPr>
            <a:lstStyle/>
            <a:p>
              <a:r>
                <a:rPr lang="es-CL" sz="1300">
                  <a:solidFill>
                    <a:srgbClr val="0000FF"/>
                  </a:solidFill>
                </a:rPr>
                <a:t>% Reembolso</a:t>
              </a:r>
              <a:endParaRPr lang="es-CL"/>
            </a:p>
          </p:txBody>
        </p:sp>
        <p:sp>
          <p:nvSpPr>
            <p:cNvPr id="18" name="Rectangle 22"/>
            <p:cNvSpPr>
              <a:spLocks noChangeArrowheads="1"/>
            </p:cNvSpPr>
            <p:nvPr/>
          </p:nvSpPr>
          <p:spPr bwMode="auto">
            <a:xfrm>
              <a:off x="2915" y="2955"/>
              <a:ext cx="256" cy="144"/>
            </a:xfrm>
            <a:prstGeom prst="rect">
              <a:avLst/>
            </a:prstGeom>
            <a:noFill/>
            <a:ln w="9525">
              <a:noFill/>
              <a:miter lim="800000"/>
              <a:headEnd/>
              <a:tailEnd/>
            </a:ln>
          </p:spPr>
          <p:txBody>
            <a:bodyPr wrap="none" lIns="0" tIns="0" rIns="0" bIns="0">
              <a:spAutoFit/>
            </a:bodyPr>
            <a:lstStyle/>
            <a:p>
              <a:r>
                <a:rPr lang="es-CL" sz="1300">
                  <a:solidFill>
                    <a:srgbClr val="0000FF"/>
                  </a:solidFill>
                </a:rPr>
                <a:t>60%</a:t>
              </a:r>
              <a:endParaRPr lang="es-CL"/>
            </a:p>
          </p:txBody>
        </p:sp>
        <p:sp>
          <p:nvSpPr>
            <p:cNvPr id="19" name="Rectangle 23"/>
            <p:cNvSpPr>
              <a:spLocks noChangeArrowheads="1"/>
            </p:cNvSpPr>
            <p:nvPr/>
          </p:nvSpPr>
          <p:spPr bwMode="auto">
            <a:xfrm>
              <a:off x="3638" y="2955"/>
              <a:ext cx="256" cy="144"/>
            </a:xfrm>
            <a:prstGeom prst="rect">
              <a:avLst/>
            </a:prstGeom>
            <a:noFill/>
            <a:ln w="9525">
              <a:noFill/>
              <a:miter lim="800000"/>
              <a:headEnd/>
              <a:tailEnd/>
            </a:ln>
          </p:spPr>
          <p:txBody>
            <a:bodyPr wrap="none" lIns="0" tIns="0" rIns="0" bIns="0">
              <a:spAutoFit/>
            </a:bodyPr>
            <a:lstStyle/>
            <a:p>
              <a:r>
                <a:rPr lang="es-CL" sz="1300">
                  <a:solidFill>
                    <a:srgbClr val="0000FF"/>
                  </a:solidFill>
                </a:rPr>
                <a:t>80%</a:t>
              </a:r>
              <a:endParaRPr lang="es-CL"/>
            </a:p>
          </p:txBody>
        </p:sp>
        <p:sp>
          <p:nvSpPr>
            <p:cNvPr id="20" name="Rectangle 24"/>
            <p:cNvSpPr>
              <a:spLocks noChangeArrowheads="1"/>
            </p:cNvSpPr>
            <p:nvPr/>
          </p:nvSpPr>
          <p:spPr bwMode="auto">
            <a:xfrm>
              <a:off x="500" y="3086"/>
              <a:ext cx="1164" cy="144"/>
            </a:xfrm>
            <a:prstGeom prst="rect">
              <a:avLst/>
            </a:prstGeom>
            <a:noFill/>
            <a:ln w="9525">
              <a:noFill/>
              <a:miter lim="800000"/>
              <a:headEnd/>
              <a:tailEnd/>
            </a:ln>
          </p:spPr>
          <p:txBody>
            <a:bodyPr wrap="none" lIns="0" tIns="0" rIns="0" bIns="0">
              <a:spAutoFit/>
            </a:bodyPr>
            <a:lstStyle/>
            <a:p>
              <a:r>
                <a:rPr lang="es-CL" sz="1300">
                  <a:solidFill>
                    <a:srgbClr val="0000FF"/>
                  </a:solidFill>
                </a:rPr>
                <a:t>Tope por persona anual</a:t>
              </a:r>
              <a:endParaRPr lang="es-CL"/>
            </a:p>
          </p:txBody>
        </p:sp>
        <p:sp>
          <p:nvSpPr>
            <p:cNvPr id="21" name="Rectangle 25"/>
            <p:cNvSpPr>
              <a:spLocks noChangeArrowheads="1"/>
            </p:cNvSpPr>
            <p:nvPr/>
          </p:nvSpPr>
          <p:spPr bwMode="auto">
            <a:xfrm>
              <a:off x="2876" y="3081"/>
              <a:ext cx="332" cy="144"/>
            </a:xfrm>
            <a:prstGeom prst="rect">
              <a:avLst/>
            </a:prstGeom>
            <a:noFill/>
            <a:ln w="9525">
              <a:noFill/>
              <a:miter lim="800000"/>
              <a:headEnd/>
              <a:tailEnd/>
            </a:ln>
          </p:spPr>
          <p:txBody>
            <a:bodyPr wrap="none" lIns="0" tIns="0" rIns="0" bIns="0">
              <a:spAutoFit/>
            </a:bodyPr>
            <a:lstStyle/>
            <a:p>
              <a:r>
                <a:rPr lang="es-CL" sz="1300">
                  <a:solidFill>
                    <a:srgbClr val="0000FF"/>
                  </a:solidFill>
                </a:rPr>
                <a:t>UF 20</a:t>
              </a:r>
              <a:endParaRPr lang="es-CL"/>
            </a:p>
          </p:txBody>
        </p:sp>
        <p:sp>
          <p:nvSpPr>
            <p:cNvPr id="22" name="Rectangle 26"/>
            <p:cNvSpPr>
              <a:spLocks noChangeArrowheads="1"/>
            </p:cNvSpPr>
            <p:nvPr/>
          </p:nvSpPr>
          <p:spPr bwMode="auto">
            <a:xfrm>
              <a:off x="3598" y="3081"/>
              <a:ext cx="332" cy="144"/>
            </a:xfrm>
            <a:prstGeom prst="rect">
              <a:avLst/>
            </a:prstGeom>
            <a:noFill/>
            <a:ln w="9525">
              <a:noFill/>
              <a:miter lim="800000"/>
              <a:headEnd/>
              <a:tailEnd/>
            </a:ln>
          </p:spPr>
          <p:txBody>
            <a:bodyPr wrap="none" lIns="0" tIns="0" rIns="0" bIns="0">
              <a:spAutoFit/>
            </a:bodyPr>
            <a:lstStyle/>
            <a:p>
              <a:r>
                <a:rPr lang="es-CL" sz="1300" dirty="0">
                  <a:solidFill>
                    <a:srgbClr val="0000FF"/>
                  </a:solidFill>
                </a:rPr>
                <a:t>UF 30</a:t>
              </a:r>
              <a:endParaRPr lang="es-CL" dirty="0"/>
            </a:p>
          </p:txBody>
        </p:sp>
        <p:sp>
          <p:nvSpPr>
            <p:cNvPr id="23" name="Rectangle 27"/>
            <p:cNvSpPr>
              <a:spLocks noChangeArrowheads="1"/>
            </p:cNvSpPr>
            <p:nvPr/>
          </p:nvSpPr>
          <p:spPr bwMode="auto">
            <a:xfrm>
              <a:off x="500" y="3213"/>
              <a:ext cx="664" cy="151"/>
            </a:xfrm>
            <a:prstGeom prst="rect">
              <a:avLst/>
            </a:prstGeom>
            <a:noFill/>
            <a:ln w="9525">
              <a:noFill/>
              <a:miter lim="800000"/>
              <a:headEnd/>
              <a:tailEnd/>
            </a:ln>
          </p:spPr>
          <p:txBody>
            <a:bodyPr wrap="none" lIns="0" tIns="0" rIns="0" bIns="0">
              <a:spAutoFit/>
            </a:bodyPr>
            <a:lstStyle/>
            <a:p>
              <a:r>
                <a:rPr lang="es-CL" sz="1300" b="1">
                  <a:solidFill>
                    <a:srgbClr val="0000FF"/>
                  </a:solidFill>
                </a:rPr>
                <a:t>DEDUCIBLE</a:t>
              </a:r>
              <a:endParaRPr lang="es-CL"/>
            </a:p>
          </p:txBody>
        </p:sp>
        <p:sp>
          <p:nvSpPr>
            <p:cNvPr id="24" name="Rectangle 28"/>
            <p:cNvSpPr>
              <a:spLocks noChangeArrowheads="1"/>
            </p:cNvSpPr>
            <p:nvPr/>
          </p:nvSpPr>
          <p:spPr bwMode="auto">
            <a:xfrm>
              <a:off x="1096" y="3215"/>
              <a:ext cx="429" cy="144"/>
            </a:xfrm>
            <a:prstGeom prst="rect">
              <a:avLst/>
            </a:prstGeom>
            <a:noFill/>
            <a:ln w="9525">
              <a:noFill/>
              <a:miter lim="800000"/>
              <a:headEnd/>
              <a:tailEnd/>
            </a:ln>
          </p:spPr>
          <p:txBody>
            <a:bodyPr wrap="none" lIns="0" tIns="0" rIns="0" bIns="0">
              <a:spAutoFit/>
            </a:bodyPr>
            <a:lstStyle/>
            <a:p>
              <a:r>
                <a:rPr lang="es-CL" sz="1300">
                  <a:solidFill>
                    <a:srgbClr val="0000FF"/>
                  </a:solidFill>
                </a:rPr>
                <a:t> (en UF)</a:t>
              </a:r>
              <a:endParaRPr lang="es-CL"/>
            </a:p>
          </p:txBody>
        </p:sp>
        <p:sp>
          <p:nvSpPr>
            <p:cNvPr id="25" name="Rectangle 29"/>
            <p:cNvSpPr>
              <a:spLocks noChangeArrowheads="1"/>
            </p:cNvSpPr>
            <p:nvPr/>
          </p:nvSpPr>
          <p:spPr bwMode="auto">
            <a:xfrm>
              <a:off x="500" y="3342"/>
              <a:ext cx="934" cy="144"/>
            </a:xfrm>
            <a:prstGeom prst="rect">
              <a:avLst/>
            </a:prstGeom>
            <a:noFill/>
            <a:ln w="9525">
              <a:noFill/>
              <a:miter lim="800000"/>
              <a:headEnd/>
              <a:tailEnd/>
            </a:ln>
          </p:spPr>
          <p:txBody>
            <a:bodyPr wrap="none" lIns="0" tIns="0" rIns="0" bIns="0">
              <a:spAutoFit/>
            </a:bodyPr>
            <a:lstStyle/>
            <a:p>
              <a:r>
                <a:rPr lang="es-CL" sz="1300">
                  <a:solidFill>
                    <a:srgbClr val="0000FF"/>
                  </a:solidFill>
                </a:rPr>
                <a:t>Por Grupo Familiar</a:t>
              </a:r>
              <a:endParaRPr lang="es-CL"/>
            </a:p>
          </p:txBody>
        </p:sp>
        <p:sp>
          <p:nvSpPr>
            <p:cNvPr id="26" name="Rectangle 30"/>
            <p:cNvSpPr>
              <a:spLocks noChangeArrowheads="1"/>
            </p:cNvSpPr>
            <p:nvPr/>
          </p:nvSpPr>
          <p:spPr bwMode="auto">
            <a:xfrm>
              <a:off x="500" y="3471"/>
              <a:ext cx="2142" cy="144"/>
            </a:xfrm>
            <a:prstGeom prst="rect">
              <a:avLst/>
            </a:prstGeom>
            <a:noFill/>
            <a:ln w="9525">
              <a:noFill/>
              <a:miter lim="800000"/>
              <a:headEnd/>
              <a:tailEnd/>
            </a:ln>
          </p:spPr>
          <p:txBody>
            <a:bodyPr wrap="none" lIns="0" tIns="0" rIns="0" bIns="0">
              <a:spAutoFit/>
            </a:bodyPr>
            <a:lstStyle/>
            <a:p>
              <a:r>
                <a:rPr lang="es-CL" sz="1300" dirty="0">
                  <a:solidFill>
                    <a:srgbClr val="0000FF"/>
                  </a:solidFill>
                </a:rPr>
                <a:t>Tramos: Sin Carga, 1 Carga, 2 o más cargas</a:t>
              </a:r>
              <a:endParaRPr lang="es-CL" dirty="0"/>
            </a:p>
          </p:txBody>
        </p:sp>
        <p:sp>
          <p:nvSpPr>
            <p:cNvPr id="27" name="Rectangle 31"/>
            <p:cNvSpPr>
              <a:spLocks noChangeArrowheads="1"/>
            </p:cNvSpPr>
            <p:nvPr/>
          </p:nvSpPr>
          <p:spPr bwMode="auto">
            <a:xfrm>
              <a:off x="2828" y="3335"/>
              <a:ext cx="432" cy="144"/>
            </a:xfrm>
            <a:prstGeom prst="rect">
              <a:avLst/>
            </a:prstGeom>
            <a:noFill/>
            <a:ln w="9525">
              <a:noFill/>
              <a:miter lim="800000"/>
              <a:headEnd/>
              <a:tailEnd/>
            </a:ln>
          </p:spPr>
          <p:txBody>
            <a:bodyPr wrap="none" lIns="0" tIns="0" rIns="0" bIns="0">
              <a:spAutoFit/>
            </a:bodyPr>
            <a:lstStyle/>
            <a:p>
              <a:r>
                <a:rPr lang="es-CL" sz="1300">
                  <a:solidFill>
                    <a:srgbClr val="0000FF"/>
                  </a:solidFill>
                </a:rPr>
                <a:t>0,5 - 1,0</a:t>
              </a:r>
              <a:endParaRPr lang="es-CL"/>
            </a:p>
          </p:txBody>
        </p:sp>
        <p:sp>
          <p:nvSpPr>
            <p:cNvPr id="28" name="Rectangle 32"/>
            <p:cNvSpPr>
              <a:spLocks noChangeArrowheads="1"/>
            </p:cNvSpPr>
            <p:nvPr/>
          </p:nvSpPr>
          <p:spPr bwMode="auto">
            <a:xfrm>
              <a:off x="2945" y="3461"/>
              <a:ext cx="193" cy="144"/>
            </a:xfrm>
            <a:prstGeom prst="rect">
              <a:avLst/>
            </a:prstGeom>
            <a:noFill/>
            <a:ln w="9525">
              <a:noFill/>
              <a:miter lim="800000"/>
              <a:headEnd/>
              <a:tailEnd/>
            </a:ln>
          </p:spPr>
          <p:txBody>
            <a:bodyPr wrap="none" lIns="0" tIns="0" rIns="0" bIns="0">
              <a:spAutoFit/>
            </a:bodyPr>
            <a:lstStyle/>
            <a:p>
              <a:r>
                <a:rPr lang="es-CL" sz="1300">
                  <a:solidFill>
                    <a:srgbClr val="0000FF"/>
                  </a:solidFill>
                </a:rPr>
                <a:t>1,5</a:t>
              </a:r>
              <a:endParaRPr lang="es-CL"/>
            </a:p>
          </p:txBody>
        </p:sp>
        <p:sp>
          <p:nvSpPr>
            <p:cNvPr id="29" name="Rectangle 33"/>
            <p:cNvSpPr>
              <a:spLocks noChangeArrowheads="1"/>
            </p:cNvSpPr>
            <p:nvPr/>
          </p:nvSpPr>
          <p:spPr bwMode="auto">
            <a:xfrm>
              <a:off x="3564" y="3335"/>
              <a:ext cx="403" cy="144"/>
            </a:xfrm>
            <a:prstGeom prst="rect">
              <a:avLst/>
            </a:prstGeom>
            <a:noFill/>
            <a:ln w="9525">
              <a:noFill/>
              <a:miter lim="800000"/>
              <a:headEnd/>
              <a:tailEnd/>
            </a:ln>
          </p:spPr>
          <p:txBody>
            <a:bodyPr wrap="none" lIns="0" tIns="0" rIns="0" bIns="0">
              <a:spAutoFit/>
            </a:bodyPr>
            <a:lstStyle/>
            <a:p>
              <a:r>
                <a:rPr lang="es-CL" sz="1300">
                  <a:solidFill>
                    <a:srgbClr val="0000FF"/>
                  </a:solidFill>
                </a:rPr>
                <a:t>0,2 -0,4</a:t>
              </a:r>
              <a:endParaRPr lang="es-CL"/>
            </a:p>
          </p:txBody>
        </p:sp>
        <p:sp>
          <p:nvSpPr>
            <p:cNvPr id="30" name="Rectangle 34"/>
            <p:cNvSpPr>
              <a:spLocks noChangeArrowheads="1"/>
            </p:cNvSpPr>
            <p:nvPr/>
          </p:nvSpPr>
          <p:spPr bwMode="auto">
            <a:xfrm>
              <a:off x="3667" y="3461"/>
              <a:ext cx="193" cy="144"/>
            </a:xfrm>
            <a:prstGeom prst="rect">
              <a:avLst/>
            </a:prstGeom>
            <a:noFill/>
            <a:ln w="9525">
              <a:noFill/>
              <a:miter lim="800000"/>
              <a:headEnd/>
              <a:tailEnd/>
            </a:ln>
          </p:spPr>
          <p:txBody>
            <a:bodyPr wrap="none" lIns="0" tIns="0" rIns="0" bIns="0">
              <a:spAutoFit/>
            </a:bodyPr>
            <a:lstStyle/>
            <a:p>
              <a:r>
                <a:rPr lang="es-CL" sz="1300">
                  <a:solidFill>
                    <a:srgbClr val="0000FF"/>
                  </a:solidFill>
                </a:rPr>
                <a:t>0,6</a:t>
              </a:r>
              <a:endParaRPr lang="es-CL"/>
            </a:p>
          </p:txBody>
        </p:sp>
        <p:sp>
          <p:nvSpPr>
            <p:cNvPr id="31" name="Line 35"/>
            <p:cNvSpPr>
              <a:spLocks noChangeShapeType="1"/>
            </p:cNvSpPr>
            <p:nvPr/>
          </p:nvSpPr>
          <p:spPr bwMode="auto">
            <a:xfrm>
              <a:off x="2647" y="2568"/>
              <a:ext cx="1" cy="1022"/>
            </a:xfrm>
            <a:prstGeom prst="line">
              <a:avLst/>
            </a:prstGeom>
            <a:noFill/>
            <a:ln w="0">
              <a:solidFill>
                <a:srgbClr val="003366"/>
              </a:solidFill>
              <a:round/>
              <a:headEnd/>
              <a:tailEnd/>
            </a:ln>
          </p:spPr>
          <p:txBody>
            <a:bodyPr/>
            <a:lstStyle/>
            <a:p>
              <a:endParaRPr lang="es-CL"/>
            </a:p>
          </p:txBody>
        </p:sp>
        <p:sp>
          <p:nvSpPr>
            <p:cNvPr id="32" name="Rectangle 36"/>
            <p:cNvSpPr>
              <a:spLocks noChangeArrowheads="1"/>
            </p:cNvSpPr>
            <p:nvPr/>
          </p:nvSpPr>
          <p:spPr bwMode="auto">
            <a:xfrm>
              <a:off x="2647" y="2568"/>
              <a:ext cx="10" cy="1022"/>
            </a:xfrm>
            <a:prstGeom prst="rect">
              <a:avLst/>
            </a:prstGeom>
            <a:solidFill>
              <a:srgbClr val="003366"/>
            </a:solidFill>
            <a:ln w="9525">
              <a:noFill/>
              <a:miter lim="800000"/>
              <a:headEnd/>
              <a:tailEnd/>
            </a:ln>
          </p:spPr>
          <p:txBody>
            <a:bodyPr/>
            <a:lstStyle/>
            <a:p>
              <a:endParaRPr lang="es-CL"/>
            </a:p>
          </p:txBody>
        </p:sp>
        <p:sp>
          <p:nvSpPr>
            <p:cNvPr id="33" name="Line 37"/>
            <p:cNvSpPr>
              <a:spLocks noChangeShapeType="1"/>
            </p:cNvSpPr>
            <p:nvPr/>
          </p:nvSpPr>
          <p:spPr bwMode="auto">
            <a:xfrm>
              <a:off x="3369" y="2578"/>
              <a:ext cx="1" cy="1012"/>
            </a:xfrm>
            <a:prstGeom prst="line">
              <a:avLst/>
            </a:prstGeom>
            <a:noFill/>
            <a:ln w="0">
              <a:solidFill>
                <a:srgbClr val="003366"/>
              </a:solidFill>
              <a:round/>
              <a:headEnd/>
              <a:tailEnd/>
            </a:ln>
          </p:spPr>
          <p:txBody>
            <a:bodyPr/>
            <a:lstStyle/>
            <a:p>
              <a:endParaRPr lang="es-CL"/>
            </a:p>
          </p:txBody>
        </p:sp>
        <p:sp>
          <p:nvSpPr>
            <p:cNvPr id="34" name="Rectangle 38"/>
            <p:cNvSpPr>
              <a:spLocks noChangeArrowheads="1"/>
            </p:cNvSpPr>
            <p:nvPr/>
          </p:nvSpPr>
          <p:spPr bwMode="auto">
            <a:xfrm>
              <a:off x="3369" y="2578"/>
              <a:ext cx="10" cy="1012"/>
            </a:xfrm>
            <a:prstGeom prst="rect">
              <a:avLst/>
            </a:prstGeom>
            <a:solidFill>
              <a:srgbClr val="003366"/>
            </a:solidFill>
            <a:ln w="9525">
              <a:noFill/>
              <a:miter lim="800000"/>
              <a:headEnd/>
              <a:tailEnd/>
            </a:ln>
          </p:spPr>
          <p:txBody>
            <a:bodyPr/>
            <a:lstStyle/>
            <a:p>
              <a:endParaRPr lang="es-CL"/>
            </a:p>
          </p:txBody>
        </p:sp>
        <p:sp>
          <p:nvSpPr>
            <p:cNvPr id="35" name="Line 39"/>
            <p:cNvSpPr>
              <a:spLocks noChangeShapeType="1"/>
            </p:cNvSpPr>
            <p:nvPr/>
          </p:nvSpPr>
          <p:spPr bwMode="auto">
            <a:xfrm>
              <a:off x="4091" y="2578"/>
              <a:ext cx="1" cy="1012"/>
            </a:xfrm>
            <a:prstGeom prst="line">
              <a:avLst/>
            </a:prstGeom>
            <a:noFill/>
            <a:ln w="0">
              <a:solidFill>
                <a:srgbClr val="003366"/>
              </a:solidFill>
              <a:round/>
              <a:headEnd/>
              <a:tailEnd/>
            </a:ln>
          </p:spPr>
          <p:txBody>
            <a:bodyPr/>
            <a:lstStyle/>
            <a:p>
              <a:endParaRPr lang="es-CL"/>
            </a:p>
          </p:txBody>
        </p:sp>
        <p:sp>
          <p:nvSpPr>
            <p:cNvPr id="36" name="Rectangle 40"/>
            <p:cNvSpPr>
              <a:spLocks noChangeArrowheads="1"/>
            </p:cNvSpPr>
            <p:nvPr/>
          </p:nvSpPr>
          <p:spPr bwMode="auto">
            <a:xfrm>
              <a:off x="4091" y="2578"/>
              <a:ext cx="10" cy="1012"/>
            </a:xfrm>
            <a:prstGeom prst="rect">
              <a:avLst/>
            </a:prstGeom>
            <a:solidFill>
              <a:srgbClr val="003366"/>
            </a:solidFill>
            <a:ln w="9525">
              <a:noFill/>
              <a:miter lim="800000"/>
              <a:headEnd/>
              <a:tailEnd/>
            </a:ln>
          </p:spPr>
          <p:txBody>
            <a:bodyPr/>
            <a:lstStyle/>
            <a:p>
              <a:endParaRPr lang="es-CL"/>
            </a:p>
          </p:txBody>
        </p:sp>
        <p:sp>
          <p:nvSpPr>
            <p:cNvPr id="37" name="Line 41"/>
            <p:cNvSpPr>
              <a:spLocks noChangeShapeType="1"/>
            </p:cNvSpPr>
            <p:nvPr/>
          </p:nvSpPr>
          <p:spPr bwMode="auto">
            <a:xfrm>
              <a:off x="476" y="2821"/>
              <a:ext cx="1" cy="769"/>
            </a:xfrm>
            <a:prstGeom prst="line">
              <a:avLst/>
            </a:prstGeom>
            <a:noFill/>
            <a:ln w="0">
              <a:solidFill>
                <a:srgbClr val="003366"/>
              </a:solidFill>
              <a:round/>
              <a:headEnd/>
              <a:tailEnd/>
            </a:ln>
          </p:spPr>
          <p:txBody>
            <a:bodyPr/>
            <a:lstStyle/>
            <a:p>
              <a:endParaRPr lang="es-CL"/>
            </a:p>
          </p:txBody>
        </p:sp>
        <p:sp>
          <p:nvSpPr>
            <p:cNvPr id="38" name="Rectangle 42"/>
            <p:cNvSpPr>
              <a:spLocks noChangeArrowheads="1"/>
            </p:cNvSpPr>
            <p:nvPr/>
          </p:nvSpPr>
          <p:spPr bwMode="auto">
            <a:xfrm>
              <a:off x="476" y="2821"/>
              <a:ext cx="10" cy="769"/>
            </a:xfrm>
            <a:prstGeom prst="rect">
              <a:avLst/>
            </a:prstGeom>
            <a:solidFill>
              <a:srgbClr val="003366"/>
            </a:solidFill>
            <a:ln w="9525">
              <a:noFill/>
              <a:miter lim="800000"/>
              <a:headEnd/>
              <a:tailEnd/>
            </a:ln>
          </p:spPr>
          <p:txBody>
            <a:bodyPr/>
            <a:lstStyle/>
            <a:p>
              <a:endParaRPr lang="es-CL"/>
            </a:p>
          </p:txBody>
        </p:sp>
        <p:sp>
          <p:nvSpPr>
            <p:cNvPr id="39" name="Line 43"/>
            <p:cNvSpPr>
              <a:spLocks noChangeShapeType="1"/>
            </p:cNvSpPr>
            <p:nvPr/>
          </p:nvSpPr>
          <p:spPr bwMode="auto">
            <a:xfrm>
              <a:off x="2657" y="2568"/>
              <a:ext cx="1444" cy="1"/>
            </a:xfrm>
            <a:prstGeom prst="line">
              <a:avLst/>
            </a:prstGeom>
            <a:noFill/>
            <a:ln w="0">
              <a:solidFill>
                <a:srgbClr val="003366"/>
              </a:solidFill>
              <a:round/>
              <a:headEnd/>
              <a:tailEnd/>
            </a:ln>
          </p:spPr>
          <p:txBody>
            <a:bodyPr/>
            <a:lstStyle/>
            <a:p>
              <a:endParaRPr lang="es-CL"/>
            </a:p>
          </p:txBody>
        </p:sp>
        <p:sp>
          <p:nvSpPr>
            <p:cNvPr id="40" name="Rectangle 44"/>
            <p:cNvSpPr>
              <a:spLocks noChangeArrowheads="1"/>
            </p:cNvSpPr>
            <p:nvPr/>
          </p:nvSpPr>
          <p:spPr bwMode="auto">
            <a:xfrm>
              <a:off x="2657" y="2568"/>
              <a:ext cx="1444" cy="10"/>
            </a:xfrm>
            <a:prstGeom prst="rect">
              <a:avLst/>
            </a:prstGeom>
            <a:solidFill>
              <a:srgbClr val="003366"/>
            </a:solidFill>
            <a:ln w="9525">
              <a:noFill/>
              <a:miter lim="800000"/>
              <a:headEnd/>
              <a:tailEnd/>
            </a:ln>
          </p:spPr>
          <p:txBody>
            <a:bodyPr/>
            <a:lstStyle/>
            <a:p>
              <a:endParaRPr lang="es-CL"/>
            </a:p>
          </p:txBody>
        </p:sp>
        <p:sp>
          <p:nvSpPr>
            <p:cNvPr id="41" name="Line 45"/>
            <p:cNvSpPr>
              <a:spLocks noChangeShapeType="1"/>
            </p:cNvSpPr>
            <p:nvPr/>
          </p:nvSpPr>
          <p:spPr bwMode="auto">
            <a:xfrm>
              <a:off x="486" y="2821"/>
              <a:ext cx="3615" cy="1"/>
            </a:xfrm>
            <a:prstGeom prst="line">
              <a:avLst/>
            </a:prstGeom>
            <a:noFill/>
            <a:ln w="0">
              <a:solidFill>
                <a:srgbClr val="003366"/>
              </a:solidFill>
              <a:round/>
              <a:headEnd/>
              <a:tailEnd/>
            </a:ln>
          </p:spPr>
          <p:txBody>
            <a:bodyPr/>
            <a:lstStyle/>
            <a:p>
              <a:endParaRPr lang="es-CL"/>
            </a:p>
          </p:txBody>
        </p:sp>
        <p:sp>
          <p:nvSpPr>
            <p:cNvPr id="42" name="Rectangle 46"/>
            <p:cNvSpPr>
              <a:spLocks noChangeArrowheads="1"/>
            </p:cNvSpPr>
            <p:nvPr/>
          </p:nvSpPr>
          <p:spPr bwMode="auto">
            <a:xfrm>
              <a:off x="486" y="2821"/>
              <a:ext cx="3615" cy="10"/>
            </a:xfrm>
            <a:prstGeom prst="rect">
              <a:avLst/>
            </a:prstGeom>
            <a:solidFill>
              <a:srgbClr val="003366"/>
            </a:solidFill>
            <a:ln w="9525">
              <a:noFill/>
              <a:miter lim="800000"/>
              <a:headEnd/>
              <a:tailEnd/>
            </a:ln>
          </p:spPr>
          <p:txBody>
            <a:bodyPr/>
            <a:lstStyle/>
            <a:p>
              <a:endParaRPr lang="es-CL"/>
            </a:p>
          </p:txBody>
        </p:sp>
        <p:sp>
          <p:nvSpPr>
            <p:cNvPr id="43" name="Line 47"/>
            <p:cNvSpPr>
              <a:spLocks noChangeShapeType="1"/>
            </p:cNvSpPr>
            <p:nvPr/>
          </p:nvSpPr>
          <p:spPr bwMode="auto">
            <a:xfrm>
              <a:off x="486" y="3201"/>
              <a:ext cx="3615" cy="1"/>
            </a:xfrm>
            <a:prstGeom prst="line">
              <a:avLst/>
            </a:prstGeom>
            <a:noFill/>
            <a:ln w="0">
              <a:solidFill>
                <a:srgbClr val="003366"/>
              </a:solidFill>
              <a:round/>
              <a:headEnd/>
              <a:tailEnd/>
            </a:ln>
          </p:spPr>
          <p:txBody>
            <a:bodyPr/>
            <a:lstStyle/>
            <a:p>
              <a:endParaRPr lang="es-CL"/>
            </a:p>
          </p:txBody>
        </p:sp>
        <p:sp>
          <p:nvSpPr>
            <p:cNvPr id="44" name="Rectangle 48"/>
            <p:cNvSpPr>
              <a:spLocks noChangeArrowheads="1"/>
            </p:cNvSpPr>
            <p:nvPr/>
          </p:nvSpPr>
          <p:spPr bwMode="auto">
            <a:xfrm>
              <a:off x="486" y="3201"/>
              <a:ext cx="3615" cy="9"/>
            </a:xfrm>
            <a:prstGeom prst="rect">
              <a:avLst/>
            </a:prstGeom>
            <a:solidFill>
              <a:srgbClr val="003366"/>
            </a:solidFill>
            <a:ln w="9525">
              <a:noFill/>
              <a:miter lim="800000"/>
              <a:headEnd/>
              <a:tailEnd/>
            </a:ln>
          </p:spPr>
          <p:txBody>
            <a:bodyPr/>
            <a:lstStyle/>
            <a:p>
              <a:endParaRPr lang="es-CL"/>
            </a:p>
          </p:txBody>
        </p:sp>
        <p:sp>
          <p:nvSpPr>
            <p:cNvPr id="45" name="Line 49"/>
            <p:cNvSpPr>
              <a:spLocks noChangeShapeType="1"/>
            </p:cNvSpPr>
            <p:nvPr/>
          </p:nvSpPr>
          <p:spPr bwMode="auto">
            <a:xfrm>
              <a:off x="486" y="3580"/>
              <a:ext cx="3615" cy="1"/>
            </a:xfrm>
            <a:prstGeom prst="line">
              <a:avLst/>
            </a:prstGeom>
            <a:noFill/>
            <a:ln w="0">
              <a:solidFill>
                <a:srgbClr val="003366"/>
              </a:solidFill>
              <a:round/>
              <a:headEnd/>
              <a:tailEnd/>
            </a:ln>
          </p:spPr>
          <p:txBody>
            <a:bodyPr/>
            <a:lstStyle/>
            <a:p>
              <a:endParaRPr lang="es-CL"/>
            </a:p>
          </p:txBody>
        </p:sp>
        <p:sp>
          <p:nvSpPr>
            <p:cNvPr id="46" name="Rectangle 50"/>
            <p:cNvSpPr>
              <a:spLocks noChangeArrowheads="1"/>
            </p:cNvSpPr>
            <p:nvPr/>
          </p:nvSpPr>
          <p:spPr bwMode="auto">
            <a:xfrm>
              <a:off x="486" y="3580"/>
              <a:ext cx="3615" cy="10"/>
            </a:xfrm>
            <a:prstGeom prst="rect">
              <a:avLst/>
            </a:prstGeom>
            <a:solidFill>
              <a:srgbClr val="003366"/>
            </a:solidFill>
            <a:ln w="9525">
              <a:noFill/>
              <a:miter lim="800000"/>
              <a:headEnd/>
              <a:tailEnd/>
            </a:ln>
          </p:spPr>
          <p:txBody>
            <a:bodyPr/>
            <a:lstStyle/>
            <a:p>
              <a:endParaRPr lang="es-CL"/>
            </a:p>
          </p:txBody>
        </p:sp>
      </p:grpSp>
      <p:sp>
        <p:nvSpPr>
          <p:cNvPr id="47" name="46 CuadroTexto"/>
          <p:cNvSpPr txBox="1"/>
          <p:nvPr/>
        </p:nvSpPr>
        <p:spPr>
          <a:xfrm>
            <a:off x="1000100" y="500042"/>
            <a:ext cx="4184992"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Alternativas Seguro Dental</a:t>
            </a:r>
          </a:p>
        </p:txBody>
      </p:sp>
    </p:spTree>
    <p:extLst>
      <p:ext uri="{BB962C8B-B14F-4D97-AF65-F5344CB8AC3E}">
        <p14:creationId xmlns:p14="http://schemas.microsoft.com/office/powerpoint/2010/main" val="2051081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tangle 9"/>
          <p:cNvSpPr>
            <a:spLocks noChangeArrowheads="1"/>
          </p:cNvSpPr>
          <p:nvPr/>
        </p:nvSpPr>
        <p:spPr bwMode="auto">
          <a:xfrm>
            <a:off x="2857488" y="5054613"/>
            <a:ext cx="1306512" cy="160337"/>
          </a:xfrm>
          <a:prstGeom prst="rect">
            <a:avLst/>
          </a:prstGeom>
          <a:solidFill>
            <a:srgbClr val="19C3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 name="1 CuadroTexto"/>
          <p:cNvSpPr txBox="1"/>
          <p:nvPr/>
        </p:nvSpPr>
        <p:spPr>
          <a:xfrm>
            <a:off x="1000100" y="500042"/>
            <a:ext cx="4990725"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Alternativas Seguro Catastrófico</a:t>
            </a:r>
          </a:p>
        </p:txBody>
      </p:sp>
      <p:sp>
        <p:nvSpPr>
          <p:cNvPr id="3" name="Rectangle 108"/>
          <p:cNvSpPr>
            <a:spLocks noChangeArrowheads="1"/>
          </p:cNvSpPr>
          <p:nvPr/>
        </p:nvSpPr>
        <p:spPr bwMode="auto">
          <a:xfrm>
            <a:off x="342900" y="1447800"/>
            <a:ext cx="8458200" cy="1600438"/>
          </a:xfrm>
          <a:prstGeom prst="rect">
            <a:avLst/>
          </a:prstGeom>
          <a:noFill/>
          <a:ln w="9525">
            <a:noFill/>
            <a:miter lim="800000"/>
            <a:headEnd/>
            <a:tailEnd/>
          </a:ln>
        </p:spPr>
        <p:txBody>
          <a:bodyPr wrap="square" lIns="0" tIns="0" rIns="0" bIns="0">
            <a:spAutoFit/>
          </a:bodyPr>
          <a:lstStyle/>
          <a:p>
            <a:pPr algn="l"/>
            <a:r>
              <a:rPr lang="es-ES" sz="1700" b="1" dirty="0">
                <a:latin typeface="Centaur" pitchFamily="18" charset="0"/>
              </a:rPr>
              <a:t>Observaciones</a:t>
            </a:r>
          </a:p>
          <a:p>
            <a:pPr algn="l">
              <a:lnSpc>
                <a:spcPct val="150000"/>
              </a:lnSpc>
              <a:buFontTx/>
              <a:buChar char="•"/>
            </a:pPr>
            <a:r>
              <a:rPr lang="es-ES" sz="1400" dirty="0">
                <a:latin typeface="Centaur" pitchFamily="18" charset="0"/>
              </a:rPr>
              <a:t>50% Reembolso para gastos sin cobertura por la Institución de Salud Previsional (Isapre, </a:t>
            </a:r>
            <a:r>
              <a:rPr lang="es-ES" sz="1400" dirty="0" err="1">
                <a:latin typeface="Centaur" pitchFamily="18" charset="0"/>
              </a:rPr>
              <a:t>Fonasa</a:t>
            </a:r>
            <a:r>
              <a:rPr lang="es-ES" sz="1400" dirty="0">
                <a:latin typeface="Centaur" pitchFamily="18" charset="0"/>
              </a:rPr>
              <a:t>, etc.) (Se excluye de esta norma, Medicamentos Ambulatorios, Prótesis y Ortesis.)</a:t>
            </a:r>
          </a:p>
          <a:p>
            <a:pPr algn="l">
              <a:lnSpc>
                <a:spcPct val="150000"/>
              </a:lnSpc>
              <a:buFontTx/>
              <a:buChar char="•"/>
            </a:pPr>
            <a:r>
              <a:rPr lang="es-ES_tradnl" sz="1400" dirty="0">
                <a:latin typeface="Centaur" pitchFamily="18" charset="0"/>
              </a:rPr>
              <a:t>Este seguro se activa una vez consumido el tope del seguro de salud y sin definición de patologías</a:t>
            </a:r>
          </a:p>
          <a:p>
            <a:pPr algn="l"/>
            <a:endParaRPr lang="es-ES" sz="1200" dirty="0"/>
          </a:p>
          <a:p>
            <a:pPr algn="l"/>
            <a:endParaRPr lang="es-ES" sz="1200" dirty="0"/>
          </a:p>
        </p:txBody>
      </p:sp>
      <p:grpSp>
        <p:nvGrpSpPr>
          <p:cNvPr id="2052" name="Group 4"/>
          <p:cNvGrpSpPr>
            <a:grpSpLocks noChangeAspect="1"/>
          </p:cNvGrpSpPr>
          <p:nvPr/>
        </p:nvGrpSpPr>
        <p:grpSpPr bwMode="auto">
          <a:xfrm>
            <a:off x="1074738" y="2946419"/>
            <a:ext cx="7081837" cy="3054349"/>
            <a:chOff x="677" y="1575"/>
            <a:chExt cx="4461" cy="1924"/>
          </a:xfrm>
        </p:grpSpPr>
        <p:sp>
          <p:nvSpPr>
            <p:cNvPr id="2051" name="AutoShape 3"/>
            <p:cNvSpPr>
              <a:spLocks noChangeAspect="1" noChangeArrowheads="1" noTextEdit="1"/>
            </p:cNvSpPr>
            <p:nvPr/>
          </p:nvSpPr>
          <p:spPr bwMode="auto">
            <a:xfrm>
              <a:off x="677" y="1575"/>
              <a:ext cx="4405" cy="1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nvGrpSpPr>
            <p:cNvPr id="2253" name="Group 205"/>
            <p:cNvGrpSpPr>
              <a:grpSpLocks/>
            </p:cNvGrpSpPr>
            <p:nvPr/>
          </p:nvGrpSpPr>
          <p:grpSpPr bwMode="auto">
            <a:xfrm>
              <a:off x="685" y="1575"/>
              <a:ext cx="4453" cy="1924"/>
              <a:chOff x="685" y="1575"/>
              <a:chExt cx="4453" cy="1924"/>
            </a:xfrm>
          </p:grpSpPr>
          <p:sp>
            <p:nvSpPr>
              <p:cNvPr id="2053" name="Rectangle 5"/>
              <p:cNvSpPr>
                <a:spLocks noChangeArrowheads="1"/>
              </p:cNvSpPr>
              <p:nvPr/>
            </p:nvSpPr>
            <p:spPr bwMode="auto">
              <a:xfrm>
                <a:off x="1791" y="1579"/>
                <a:ext cx="824" cy="401"/>
              </a:xfrm>
              <a:prstGeom prst="rect">
                <a:avLst/>
              </a:prstGeom>
              <a:solidFill>
                <a:srgbClr val="29C7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054" name="Rectangle 6"/>
              <p:cNvSpPr>
                <a:spLocks noChangeArrowheads="1"/>
              </p:cNvSpPr>
              <p:nvPr/>
            </p:nvSpPr>
            <p:spPr bwMode="auto">
              <a:xfrm>
                <a:off x="2613" y="1579"/>
                <a:ext cx="823" cy="401"/>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055" name="Rectangle 7"/>
              <p:cNvSpPr>
                <a:spLocks noChangeArrowheads="1"/>
              </p:cNvSpPr>
              <p:nvPr/>
            </p:nvSpPr>
            <p:spPr bwMode="auto">
              <a:xfrm>
                <a:off x="3434" y="1579"/>
                <a:ext cx="824" cy="401"/>
              </a:xfrm>
              <a:prstGeom prst="rect">
                <a:avLst/>
              </a:prstGeom>
              <a:solidFill>
                <a:srgbClr val="CC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056" name="Rectangle 8"/>
              <p:cNvSpPr>
                <a:spLocks noChangeArrowheads="1"/>
              </p:cNvSpPr>
              <p:nvPr/>
            </p:nvSpPr>
            <p:spPr bwMode="auto">
              <a:xfrm>
                <a:off x="4256" y="1579"/>
                <a:ext cx="824" cy="401"/>
              </a:xfrm>
              <a:prstGeom prst="rect">
                <a:avLst/>
              </a:prstGeom>
              <a:solidFill>
                <a:schemeClr val="accent2">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057" name="Rectangle 9"/>
              <p:cNvSpPr>
                <a:spLocks noChangeArrowheads="1"/>
              </p:cNvSpPr>
              <p:nvPr/>
            </p:nvSpPr>
            <p:spPr bwMode="auto">
              <a:xfrm>
                <a:off x="2613" y="3177"/>
                <a:ext cx="823" cy="101"/>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058" name="Rectangle 10"/>
              <p:cNvSpPr>
                <a:spLocks noChangeArrowheads="1"/>
              </p:cNvSpPr>
              <p:nvPr/>
            </p:nvSpPr>
            <p:spPr bwMode="auto">
              <a:xfrm>
                <a:off x="3434" y="3177"/>
                <a:ext cx="824" cy="101"/>
              </a:xfrm>
              <a:prstGeom prst="rect">
                <a:avLst/>
              </a:prstGeom>
              <a:solidFill>
                <a:srgbClr val="CC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059" name="Rectangle 11"/>
              <p:cNvSpPr>
                <a:spLocks noChangeArrowheads="1"/>
              </p:cNvSpPr>
              <p:nvPr/>
            </p:nvSpPr>
            <p:spPr bwMode="auto">
              <a:xfrm>
                <a:off x="4256" y="3177"/>
                <a:ext cx="824" cy="101"/>
              </a:xfrm>
              <a:prstGeom prst="rect">
                <a:avLst/>
              </a:prstGeom>
              <a:solidFill>
                <a:schemeClr val="accent2">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060" name="Rectangle 12"/>
              <p:cNvSpPr>
                <a:spLocks noChangeArrowheads="1"/>
              </p:cNvSpPr>
              <p:nvPr/>
            </p:nvSpPr>
            <p:spPr bwMode="auto">
              <a:xfrm>
                <a:off x="696" y="1784"/>
                <a:ext cx="661"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a:ln>
                      <a:noFill/>
                    </a:ln>
                    <a:solidFill>
                      <a:srgbClr val="0000FF"/>
                    </a:solidFill>
                    <a:effectLst/>
                    <a:latin typeface="Arial" pitchFamily="34" charset="0"/>
                  </a:rPr>
                  <a:t>COBERTURAS</a:t>
                </a:r>
                <a:endParaRPr kumimoji="0" lang="es-CL" sz="1800" b="0" i="0" u="none" strike="noStrike" cap="none" normalizeH="0" baseline="0" dirty="0">
                  <a:ln>
                    <a:noFill/>
                  </a:ln>
                  <a:solidFill>
                    <a:schemeClr val="tx1"/>
                  </a:solidFill>
                  <a:effectLst/>
                  <a:latin typeface="Arial" pitchFamily="34" charset="0"/>
                </a:endParaRPr>
              </a:p>
            </p:txBody>
          </p:sp>
          <p:sp>
            <p:nvSpPr>
              <p:cNvPr id="2061" name="Rectangle 13"/>
              <p:cNvSpPr>
                <a:spLocks noChangeArrowheads="1"/>
              </p:cNvSpPr>
              <p:nvPr/>
            </p:nvSpPr>
            <p:spPr bwMode="auto">
              <a:xfrm>
                <a:off x="1965" y="1784"/>
                <a:ext cx="12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a:t>
                </a:r>
                <a:endParaRPr kumimoji="0" lang="es-CL" sz="1800" b="0" i="0" u="none" strike="noStrike" cap="none" normalizeH="0" baseline="0">
                  <a:ln>
                    <a:noFill/>
                  </a:ln>
                  <a:solidFill>
                    <a:schemeClr val="tx1"/>
                  </a:solidFill>
                  <a:effectLst/>
                  <a:latin typeface="Arial" pitchFamily="34" charset="0"/>
                </a:endParaRPr>
              </a:p>
            </p:txBody>
          </p:sp>
          <p:sp>
            <p:nvSpPr>
              <p:cNvPr id="2062" name="Rectangle 14"/>
              <p:cNvSpPr>
                <a:spLocks noChangeArrowheads="1"/>
              </p:cNvSpPr>
              <p:nvPr/>
            </p:nvSpPr>
            <p:spPr bwMode="auto">
              <a:xfrm>
                <a:off x="2219" y="1784"/>
                <a:ext cx="45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Tope (UF)</a:t>
                </a:r>
                <a:endParaRPr kumimoji="0" lang="es-CL" sz="1800" b="0" i="0" u="none" strike="noStrike" cap="none" normalizeH="0" baseline="0">
                  <a:ln>
                    <a:noFill/>
                  </a:ln>
                  <a:solidFill>
                    <a:schemeClr val="tx1"/>
                  </a:solidFill>
                  <a:effectLst/>
                  <a:latin typeface="Arial" pitchFamily="34" charset="0"/>
                </a:endParaRPr>
              </a:p>
            </p:txBody>
          </p:sp>
          <p:sp>
            <p:nvSpPr>
              <p:cNvPr id="2063" name="Rectangle 15"/>
              <p:cNvSpPr>
                <a:spLocks noChangeArrowheads="1"/>
              </p:cNvSpPr>
              <p:nvPr/>
            </p:nvSpPr>
            <p:spPr bwMode="auto">
              <a:xfrm>
                <a:off x="2787" y="1784"/>
                <a:ext cx="12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a:t>
                </a:r>
                <a:endParaRPr kumimoji="0" lang="es-CL" sz="1800" b="0" i="0" u="none" strike="noStrike" cap="none" normalizeH="0" baseline="0">
                  <a:ln>
                    <a:noFill/>
                  </a:ln>
                  <a:solidFill>
                    <a:schemeClr val="tx1"/>
                  </a:solidFill>
                  <a:effectLst/>
                  <a:latin typeface="Arial" pitchFamily="34" charset="0"/>
                </a:endParaRPr>
              </a:p>
            </p:txBody>
          </p:sp>
          <p:sp>
            <p:nvSpPr>
              <p:cNvPr id="2064" name="Rectangle 16"/>
              <p:cNvSpPr>
                <a:spLocks noChangeArrowheads="1"/>
              </p:cNvSpPr>
              <p:nvPr/>
            </p:nvSpPr>
            <p:spPr bwMode="auto">
              <a:xfrm>
                <a:off x="3041" y="1784"/>
                <a:ext cx="45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Tope (UF)</a:t>
                </a:r>
                <a:endParaRPr kumimoji="0" lang="es-CL" sz="1800" b="0" i="0" u="none" strike="noStrike" cap="none" normalizeH="0" baseline="0">
                  <a:ln>
                    <a:noFill/>
                  </a:ln>
                  <a:solidFill>
                    <a:schemeClr val="tx1"/>
                  </a:solidFill>
                  <a:effectLst/>
                  <a:latin typeface="Arial" pitchFamily="34" charset="0"/>
                </a:endParaRPr>
              </a:p>
            </p:txBody>
          </p:sp>
          <p:sp>
            <p:nvSpPr>
              <p:cNvPr id="2065" name="Rectangle 17"/>
              <p:cNvSpPr>
                <a:spLocks noChangeArrowheads="1"/>
              </p:cNvSpPr>
              <p:nvPr/>
            </p:nvSpPr>
            <p:spPr bwMode="auto">
              <a:xfrm>
                <a:off x="3609" y="1784"/>
                <a:ext cx="12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a:t>
                </a:r>
                <a:endParaRPr kumimoji="0" lang="es-CL" sz="1800" b="0" i="0" u="none" strike="noStrike" cap="none" normalizeH="0" baseline="0">
                  <a:ln>
                    <a:noFill/>
                  </a:ln>
                  <a:solidFill>
                    <a:schemeClr val="tx1"/>
                  </a:solidFill>
                  <a:effectLst/>
                  <a:latin typeface="Arial" pitchFamily="34" charset="0"/>
                </a:endParaRPr>
              </a:p>
            </p:txBody>
          </p:sp>
          <p:sp>
            <p:nvSpPr>
              <p:cNvPr id="2066" name="Rectangle 18"/>
              <p:cNvSpPr>
                <a:spLocks noChangeArrowheads="1"/>
              </p:cNvSpPr>
              <p:nvPr/>
            </p:nvSpPr>
            <p:spPr bwMode="auto">
              <a:xfrm>
                <a:off x="3863" y="1784"/>
                <a:ext cx="45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Tope (UF)</a:t>
                </a:r>
                <a:endParaRPr kumimoji="0" lang="es-CL" sz="1800" b="0" i="0" u="none" strike="noStrike" cap="none" normalizeH="0" baseline="0">
                  <a:ln>
                    <a:noFill/>
                  </a:ln>
                  <a:solidFill>
                    <a:schemeClr val="tx1"/>
                  </a:solidFill>
                  <a:effectLst/>
                  <a:latin typeface="Arial" pitchFamily="34" charset="0"/>
                </a:endParaRPr>
              </a:p>
            </p:txBody>
          </p:sp>
          <p:sp>
            <p:nvSpPr>
              <p:cNvPr id="2067" name="Rectangle 19"/>
              <p:cNvSpPr>
                <a:spLocks noChangeArrowheads="1"/>
              </p:cNvSpPr>
              <p:nvPr/>
            </p:nvSpPr>
            <p:spPr bwMode="auto">
              <a:xfrm>
                <a:off x="4431" y="1784"/>
                <a:ext cx="12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a:t>
                </a:r>
                <a:endParaRPr kumimoji="0" lang="es-CL" sz="1800" b="0" i="0" u="none" strike="noStrike" cap="none" normalizeH="0" baseline="0">
                  <a:ln>
                    <a:noFill/>
                  </a:ln>
                  <a:solidFill>
                    <a:schemeClr val="tx1"/>
                  </a:solidFill>
                  <a:effectLst/>
                  <a:latin typeface="Arial" pitchFamily="34" charset="0"/>
                </a:endParaRPr>
              </a:p>
            </p:txBody>
          </p:sp>
          <p:sp>
            <p:nvSpPr>
              <p:cNvPr id="2068" name="Rectangle 20"/>
              <p:cNvSpPr>
                <a:spLocks noChangeArrowheads="1"/>
              </p:cNvSpPr>
              <p:nvPr/>
            </p:nvSpPr>
            <p:spPr bwMode="auto">
              <a:xfrm>
                <a:off x="4685" y="1784"/>
                <a:ext cx="45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Tope (UF)</a:t>
                </a:r>
                <a:endParaRPr kumimoji="0" lang="es-CL" sz="1800" b="0" i="0" u="none" strike="noStrike" cap="none" normalizeH="0" baseline="0">
                  <a:ln>
                    <a:noFill/>
                  </a:ln>
                  <a:solidFill>
                    <a:schemeClr val="tx1"/>
                  </a:solidFill>
                  <a:effectLst/>
                  <a:latin typeface="Arial" pitchFamily="34" charset="0"/>
                </a:endParaRPr>
              </a:p>
            </p:txBody>
          </p:sp>
          <p:sp>
            <p:nvSpPr>
              <p:cNvPr id="2069" name="Rectangle 21"/>
              <p:cNvSpPr>
                <a:spLocks noChangeArrowheads="1"/>
              </p:cNvSpPr>
              <p:nvPr/>
            </p:nvSpPr>
            <p:spPr bwMode="auto">
              <a:xfrm>
                <a:off x="696" y="1980"/>
                <a:ext cx="699"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a:ln>
                      <a:noFill/>
                    </a:ln>
                    <a:solidFill>
                      <a:srgbClr val="0000FF"/>
                    </a:solidFill>
                    <a:effectLst/>
                    <a:latin typeface="Arial" pitchFamily="34" charset="0"/>
                  </a:rPr>
                  <a:t>HOSPITALARIO</a:t>
                </a:r>
                <a:endParaRPr kumimoji="0" lang="es-CL" sz="1800" b="0" i="0" u="none" strike="noStrike" cap="none" normalizeH="0" baseline="0" dirty="0">
                  <a:ln>
                    <a:noFill/>
                  </a:ln>
                  <a:solidFill>
                    <a:schemeClr val="tx1"/>
                  </a:solidFill>
                  <a:effectLst/>
                  <a:latin typeface="Arial" pitchFamily="34" charset="0"/>
                </a:endParaRPr>
              </a:p>
            </p:txBody>
          </p:sp>
          <p:sp>
            <p:nvSpPr>
              <p:cNvPr id="2070" name="Rectangle 22"/>
              <p:cNvSpPr>
                <a:spLocks noChangeArrowheads="1"/>
              </p:cNvSpPr>
              <p:nvPr/>
            </p:nvSpPr>
            <p:spPr bwMode="auto">
              <a:xfrm>
                <a:off x="696" y="2080"/>
                <a:ext cx="417"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a:ln>
                      <a:noFill/>
                    </a:ln>
                    <a:solidFill>
                      <a:srgbClr val="0000FF"/>
                    </a:solidFill>
                    <a:effectLst/>
                    <a:latin typeface="Arial" pitchFamily="34" charset="0"/>
                  </a:rPr>
                  <a:t>Día cama</a:t>
                </a:r>
                <a:endParaRPr kumimoji="0" lang="es-CL" sz="1800" b="0" i="0" u="none" strike="noStrike" cap="none" normalizeH="0" baseline="0" dirty="0">
                  <a:ln>
                    <a:noFill/>
                  </a:ln>
                  <a:solidFill>
                    <a:schemeClr val="tx1"/>
                  </a:solidFill>
                  <a:effectLst/>
                  <a:latin typeface="Arial" pitchFamily="34" charset="0"/>
                </a:endParaRPr>
              </a:p>
            </p:txBody>
          </p:sp>
          <p:sp>
            <p:nvSpPr>
              <p:cNvPr id="2071" name="Rectangle 23"/>
              <p:cNvSpPr>
                <a:spLocks noChangeArrowheads="1"/>
              </p:cNvSpPr>
              <p:nvPr/>
            </p:nvSpPr>
            <p:spPr bwMode="auto">
              <a:xfrm>
                <a:off x="1919" y="2090"/>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72" name="Rectangle 24"/>
              <p:cNvSpPr>
                <a:spLocks noChangeArrowheads="1"/>
              </p:cNvSpPr>
              <p:nvPr/>
            </p:nvSpPr>
            <p:spPr bwMode="auto">
              <a:xfrm>
                <a:off x="2286" y="2090"/>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73" name="Rectangle 25"/>
              <p:cNvSpPr>
                <a:spLocks noChangeArrowheads="1"/>
              </p:cNvSpPr>
              <p:nvPr/>
            </p:nvSpPr>
            <p:spPr bwMode="auto">
              <a:xfrm>
                <a:off x="2741" y="2090"/>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74" name="Rectangle 26"/>
              <p:cNvSpPr>
                <a:spLocks noChangeArrowheads="1"/>
              </p:cNvSpPr>
              <p:nvPr/>
            </p:nvSpPr>
            <p:spPr bwMode="auto">
              <a:xfrm>
                <a:off x="3108" y="2090"/>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75" name="Rectangle 27"/>
              <p:cNvSpPr>
                <a:spLocks noChangeArrowheads="1"/>
              </p:cNvSpPr>
              <p:nvPr/>
            </p:nvSpPr>
            <p:spPr bwMode="auto">
              <a:xfrm>
                <a:off x="3563" y="2090"/>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76" name="Rectangle 28"/>
              <p:cNvSpPr>
                <a:spLocks noChangeArrowheads="1"/>
              </p:cNvSpPr>
              <p:nvPr/>
            </p:nvSpPr>
            <p:spPr bwMode="auto">
              <a:xfrm>
                <a:off x="3930" y="2090"/>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77" name="Rectangle 29"/>
              <p:cNvSpPr>
                <a:spLocks noChangeArrowheads="1"/>
              </p:cNvSpPr>
              <p:nvPr/>
            </p:nvSpPr>
            <p:spPr bwMode="auto">
              <a:xfrm>
                <a:off x="4385" y="2090"/>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78" name="Rectangle 30"/>
              <p:cNvSpPr>
                <a:spLocks noChangeArrowheads="1"/>
              </p:cNvSpPr>
              <p:nvPr/>
            </p:nvSpPr>
            <p:spPr bwMode="auto">
              <a:xfrm>
                <a:off x="4752" y="2090"/>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79" name="Rectangle 31"/>
              <p:cNvSpPr>
                <a:spLocks noChangeArrowheads="1"/>
              </p:cNvSpPr>
              <p:nvPr/>
            </p:nvSpPr>
            <p:spPr bwMode="auto">
              <a:xfrm>
                <a:off x="696" y="2180"/>
                <a:ext cx="543"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a:ln>
                      <a:noFill/>
                    </a:ln>
                    <a:solidFill>
                      <a:srgbClr val="0000FF"/>
                    </a:solidFill>
                    <a:effectLst/>
                    <a:latin typeface="Arial" pitchFamily="34" charset="0"/>
                  </a:rPr>
                  <a:t>Otros gastos</a:t>
                </a:r>
                <a:endParaRPr kumimoji="0" lang="es-CL" sz="1800" b="0" i="0" u="none" strike="noStrike" cap="none" normalizeH="0" baseline="0" dirty="0">
                  <a:ln>
                    <a:noFill/>
                  </a:ln>
                  <a:solidFill>
                    <a:schemeClr val="tx1"/>
                  </a:solidFill>
                  <a:effectLst/>
                  <a:latin typeface="Arial" pitchFamily="34" charset="0"/>
                </a:endParaRPr>
              </a:p>
            </p:txBody>
          </p:sp>
          <p:sp>
            <p:nvSpPr>
              <p:cNvPr id="2080" name="Rectangle 32"/>
              <p:cNvSpPr>
                <a:spLocks noChangeArrowheads="1"/>
              </p:cNvSpPr>
              <p:nvPr/>
            </p:nvSpPr>
            <p:spPr bwMode="auto">
              <a:xfrm>
                <a:off x="1919" y="2190"/>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81" name="Rectangle 33"/>
              <p:cNvSpPr>
                <a:spLocks noChangeArrowheads="1"/>
              </p:cNvSpPr>
              <p:nvPr/>
            </p:nvSpPr>
            <p:spPr bwMode="auto">
              <a:xfrm>
                <a:off x="2286" y="2190"/>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82" name="Rectangle 34"/>
              <p:cNvSpPr>
                <a:spLocks noChangeArrowheads="1"/>
              </p:cNvSpPr>
              <p:nvPr/>
            </p:nvSpPr>
            <p:spPr bwMode="auto">
              <a:xfrm>
                <a:off x="2741" y="2190"/>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83" name="Rectangle 35"/>
              <p:cNvSpPr>
                <a:spLocks noChangeArrowheads="1"/>
              </p:cNvSpPr>
              <p:nvPr/>
            </p:nvSpPr>
            <p:spPr bwMode="auto">
              <a:xfrm>
                <a:off x="3108" y="2190"/>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84" name="Rectangle 36"/>
              <p:cNvSpPr>
                <a:spLocks noChangeArrowheads="1"/>
              </p:cNvSpPr>
              <p:nvPr/>
            </p:nvSpPr>
            <p:spPr bwMode="auto">
              <a:xfrm>
                <a:off x="3563" y="2190"/>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85" name="Rectangle 37"/>
              <p:cNvSpPr>
                <a:spLocks noChangeArrowheads="1"/>
              </p:cNvSpPr>
              <p:nvPr/>
            </p:nvSpPr>
            <p:spPr bwMode="auto">
              <a:xfrm>
                <a:off x="3930" y="2190"/>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86" name="Rectangle 38"/>
              <p:cNvSpPr>
                <a:spLocks noChangeArrowheads="1"/>
              </p:cNvSpPr>
              <p:nvPr/>
            </p:nvSpPr>
            <p:spPr bwMode="auto">
              <a:xfrm>
                <a:off x="4385" y="2190"/>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87" name="Rectangle 39"/>
              <p:cNvSpPr>
                <a:spLocks noChangeArrowheads="1"/>
              </p:cNvSpPr>
              <p:nvPr/>
            </p:nvSpPr>
            <p:spPr bwMode="auto">
              <a:xfrm>
                <a:off x="4752" y="2190"/>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88" name="Rectangle 40"/>
              <p:cNvSpPr>
                <a:spLocks noChangeArrowheads="1"/>
              </p:cNvSpPr>
              <p:nvPr/>
            </p:nvSpPr>
            <p:spPr bwMode="auto">
              <a:xfrm>
                <a:off x="696" y="2280"/>
                <a:ext cx="822"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Cirugía Ambulatoria</a:t>
                </a:r>
                <a:endParaRPr kumimoji="0" lang="es-CL" sz="1800" b="0" i="0" u="none" strike="noStrike" cap="none" normalizeH="0" baseline="0">
                  <a:ln>
                    <a:noFill/>
                  </a:ln>
                  <a:solidFill>
                    <a:schemeClr val="tx1"/>
                  </a:solidFill>
                  <a:effectLst/>
                  <a:latin typeface="Arial" pitchFamily="34" charset="0"/>
                </a:endParaRPr>
              </a:p>
            </p:txBody>
          </p:sp>
          <p:sp>
            <p:nvSpPr>
              <p:cNvPr id="2089" name="Rectangle 41"/>
              <p:cNvSpPr>
                <a:spLocks noChangeArrowheads="1"/>
              </p:cNvSpPr>
              <p:nvPr/>
            </p:nvSpPr>
            <p:spPr bwMode="auto">
              <a:xfrm>
                <a:off x="1919" y="2289"/>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90" name="Rectangle 42"/>
              <p:cNvSpPr>
                <a:spLocks noChangeArrowheads="1"/>
              </p:cNvSpPr>
              <p:nvPr/>
            </p:nvSpPr>
            <p:spPr bwMode="auto">
              <a:xfrm>
                <a:off x="2286" y="2289"/>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91" name="Rectangle 43"/>
              <p:cNvSpPr>
                <a:spLocks noChangeArrowheads="1"/>
              </p:cNvSpPr>
              <p:nvPr/>
            </p:nvSpPr>
            <p:spPr bwMode="auto">
              <a:xfrm>
                <a:off x="2741" y="2289"/>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92" name="Rectangle 44"/>
              <p:cNvSpPr>
                <a:spLocks noChangeArrowheads="1"/>
              </p:cNvSpPr>
              <p:nvPr/>
            </p:nvSpPr>
            <p:spPr bwMode="auto">
              <a:xfrm>
                <a:off x="3108" y="2289"/>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93" name="Rectangle 45"/>
              <p:cNvSpPr>
                <a:spLocks noChangeArrowheads="1"/>
              </p:cNvSpPr>
              <p:nvPr/>
            </p:nvSpPr>
            <p:spPr bwMode="auto">
              <a:xfrm>
                <a:off x="3563" y="2289"/>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94" name="Rectangle 46"/>
              <p:cNvSpPr>
                <a:spLocks noChangeArrowheads="1"/>
              </p:cNvSpPr>
              <p:nvPr/>
            </p:nvSpPr>
            <p:spPr bwMode="auto">
              <a:xfrm>
                <a:off x="3930" y="2289"/>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95" name="Rectangle 47"/>
              <p:cNvSpPr>
                <a:spLocks noChangeArrowheads="1"/>
              </p:cNvSpPr>
              <p:nvPr/>
            </p:nvSpPr>
            <p:spPr bwMode="auto">
              <a:xfrm>
                <a:off x="4385" y="2289"/>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096" name="Rectangle 48"/>
              <p:cNvSpPr>
                <a:spLocks noChangeArrowheads="1"/>
              </p:cNvSpPr>
              <p:nvPr/>
            </p:nvSpPr>
            <p:spPr bwMode="auto">
              <a:xfrm>
                <a:off x="4752" y="2289"/>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097" name="Rectangle 49"/>
              <p:cNvSpPr>
                <a:spLocks noChangeArrowheads="1"/>
              </p:cNvSpPr>
              <p:nvPr/>
            </p:nvSpPr>
            <p:spPr bwMode="auto">
              <a:xfrm>
                <a:off x="696" y="2380"/>
                <a:ext cx="691"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AMBULATORIO</a:t>
                </a:r>
                <a:endParaRPr kumimoji="0" lang="es-CL" sz="1800" b="0" i="0" u="none" strike="noStrike" cap="none" normalizeH="0" baseline="0">
                  <a:ln>
                    <a:noFill/>
                  </a:ln>
                  <a:solidFill>
                    <a:schemeClr val="tx1"/>
                  </a:solidFill>
                  <a:effectLst/>
                  <a:latin typeface="Arial" pitchFamily="34" charset="0"/>
                </a:endParaRPr>
              </a:p>
            </p:txBody>
          </p:sp>
          <p:sp>
            <p:nvSpPr>
              <p:cNvPr id="2098" name="Rectangle 50"/>
              <p:cNvSpPr>
                <a:spLocks noChangeArrowheads="1"/>
              </p:cNvSpPr>
              <p:nvPr/>
            </p:nvSpPr>
            <p:spPr bwMode="auto">
              <a:xfrm>
                <a:off x="696" y="2481"/>
                <a:ext cx="43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Consultas</a:t>
                </a:r>
                <a:endParaRPr kumimoji="0" lang="es-CL" sz="1800" b="0" i="0" u="none" strike="noStrike" cap="none" normalizeH="0" baseline="0">
                  <a:ln>
                    <a:noFill/>
                  </a:ln>
                  <a:solidFill>
                    <a:schemeClr val="tx1"/>
                  </a:solidFill>
                  <a:effectLst/>
                  <a:latin typeface="Arial" pitchFamily="34" charset="0"/>
                </a:endParaRPr>
              </a:p>
            </p:txBody>
          </p:sp>
          <p:sp>
            <p:nvSpPr>
              <p:cNvPr id="2099" name="Rectangle 51"/>
              <p:cNvSpPr>
                <a:spLocks noChangeArrowheads="1"/>
              </p:cNvSpPr>
              <p:nvPr/>
            </p:nvSpPr>
            <p:spPr bwMode="auto">
              <a:xfrm>
                <a:off x="1919" y="24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00" name="Rectangle 52"/>
              <p:cNvSpPr>
                <a:spLocks noChangeArrowheads="1"/>
              </p:cNvSpPr>
              <p:nvPr/>
            </p:nvSpPr>
            <p:spPr bwMode="auto">
              <a:xfrm>
                <a:off x="2286" y="24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01" name="Rectangle 53"/>
              <p:cNvSpPr>
                <a:spLocks noChangeArrowheads="1"/>
              </p:cNvSpPr>
              <p:nvPr/>
            </p:nvSpPr>
            <p:spPr bwMode="auto">
              <a:xfrm>
                <a:off x="2741" y="24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02" name="Rectangle 54"/>
              <p:cNvSpPr>
                <a:spLocks noChangeArrowheads="1"/>
              </p:cNvSpPr>
              <p:nvPr/>
            </p:nvSpPr>
            <p:spPr bwMode="auto">
              <a:xfrm>
                <a:off x="3108" y="24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03" name="Rectangle 55"/>
              <p:cNvSpPr>
                <a:spLocks noChangeArrowheads="1"/>
              </p:cNvSpPr>
              <p:nvPr/>
            </p:nvSpPr>
            <p:spPr bwMode="auto">
              <a:xfrm>
                <a:off x="3563" y="24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04" name="Rectangle 56"/>
              <p:cNvSpPr>
                <a:spLocks noChangeArrowheads="1"/>
              </p:cNvSpPr>
              <p:nvPr/>
            </p:nvSpPr>
            <p:spPr bwMode="auto">
              <a:xfrm>
                <a:off x="3930" y="24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05" name="Rectangle 57"/>
              <p:cNvSpPr>
                <a:spLocks noChangeArrowheads="1"/>
              </p:cNvSpPr>
              <p:nvPr/>
            </p:nvSpPr>
            <p:spPr bwMode="auto">
              <a:xfrm>
                <a:off x="4385" y="24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06" name="Rectangle 58"/>
              <p:cNvSpPr>
                <a:spLocks noChangeArrowheads="1"/>
              </p:cNvSpPr>
              <p:nvPr/>
            </p:nvSpPr>
            <p:spPr bwMode="auto">
              <a:xfrm>
                <a:off x="4752" y="24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07" name="Rectangle 59"/>
              <p:cNvSpPr>
                <a:spLocks noChangeArrowheads="1"/>
              </p:cNvSpPr>
              <p:nvPr/>
            </p:nvSpPr>
            <p:spPr bwMode="auto">
              <a:xfrm>
                <a:off x="696" y="2581"/>
                <a:ext cx="1166"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a:ln>
                      <a:noFill/>
                    </a:ln>
                    <a:solidFill>
                      <a:srgbClr val="0000FF"/>
                    </a:solidFill>
                    <a:effectLst/>
                    <a:latin typeface="Arial" pitchFamily="34" charset="0"/>
                  </a:rPr>
                  <a:t>Exámenes y Procedimientos</a:t>
                </a:r>
                <a:endParaRPr kumimoji="0" lang="es-CL" sz="1800" b="0" i="0" u="none" strike="noStrike" cap="none" normalizeH="0" baseline="0" dirty="0">
                  <a:ln>
                    <a:noFill/>
                  </a:ln>
                  <a:solidFill>
                    <a:schemeClr val="tx1"/>
                  </a:solidFill>
                  <a:effectLst/>
                  <a:latin typeface="Arial" pitchFamily="34" charset="0"/>
                </a:endParaRPr>
              </a:p>
            </p:txBody>
          </p:sp>
          <p:sp>
            <p:nvSpPr>
              <p:cNvPr id="2108" name="Rectangle 60"/>
              <p:cNvSpPr>
                <a:spLocks noChangeArrowheads="1"/>
              </p:cNvSpPr>
              <p:nvPr/>
            </p:nvSpPr>
            <p:spPr bwMode="auto">
              <a:xfrm>
                <a:off x="1919" y="25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09" name="Rectangle 61"/>
              <p:cNvSpPr>
                <a:spLocks noChangeArrowheads="1"/>
              </p:cNvSpPr>
              <p:nvPr/>
            </p:nvSpPr>
            <p:spPr bwMode="auto">
              <a:xfrm>
                <a:off x="2286" y="25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10" name="Rectangle 62"/>
              <p:cNvSpPr>
                <a:spLocks noChangeArrowheads="1"/>
              </p:cNvSpPr>
              <p:nvPr/>
            </p:nvSpPr>
            <p:spPr bwMode="auto">
              <a:xfrm>
                <a:off x="2741" y="25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11" name="Rectangle 63"/>
              <p:cNvSpPr>
                <a:spLocks noChangeArrowheads="1"/>
              </p:cNvSpPr>
              <p:nvPr/>
            </p:nvSpPr>
            <p:spPr bwMode="auto">
              <a:xfrm>
                <a:off x="3108" y="25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12" name="Rectangle 64"/>
              <p:cNvSpPr>
                <a:spLocks noChangeArrowheads="1"/>
              </p:cNvSpPr>
              <p:nvPr/>
            </p:nvSpPr>
            <p:spPr bwMode="auto">
              <a:xfrm>
                <a:off x="3563" y="25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13" name="Rectangle 65"/>
              <p:cNvSpPr>
                <a:spLocks noChangeArrowheads="1"/>
              </p:cNvSpPr>
              <p:nvPr/>
            </p:nvSpPr>
            <p:spPr bwMode="auto">
              <a:xfrm>
                <a:off x="3930" y="25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14" name="Rectangle 66"/>
              <p:cNvSpPr>
                <a:spLocks noChangeArrowheads="1"/>
              </p:cNvSpPr>
              <p:nvPr/>
            </p:nvSpPr>
            <p:spPr bwMode="auto">
              <a:xfrm>
                <a:off x="4385" y="25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15" name="Rectangle 67"/>
              <p:cNvSpPr>
                <a:spLocks noChangeArrowheads="1"/>
              </p:cNvSpPr>
              <p:nvPr/>
            </p:nvSpPr>
            <p:spPr bwMode="auto">
              <a:xfrm>
                <a:off x="4752" y="25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16" name="Rectangle 68"/>
              <p:cNvSpPr>
                <a:spLocks noChangeArrowheads="1"/>
              </p:cNvSpPr>
              <p:nvPr/>
            </p:nvSpPr>
            <p:spPr bwMode="auto">
              <a:xfrm>
                <a:off x="696" y="2681"/>
                <a:ext cx="73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Prótesis y Órtesis</a:t>
                </a:r>
                <a:endParaRPr kumimoji="0" lang="es-CL" sz="1800" b="0" i="0" u="none" strike="noStrike" cap="none" normalizeH="0" baseline="0">
                  <a:ln>
                    <a:noFill/>
                  </a:ln>
                  <a:solidFill>
                    <a:schemeClr val="tx1"/>
                  </a:solidFill>
                  <a:effectLst/>
                  <a:latin typeface="Arial" pitchFamily="34" charset="0"/>
                </a:endParaRPr>
              </a:p>
            </p:txBody>
          </p:sp>
          <p:sp>
            <p:nvSpPr>
              <p:cNvPr id="2117" name="Rectangle 69"/>
              <p:cNvSpPr>
                <a:spLocks noChangeArrowheads="1"/>
              </p:cNvSpPr>
              <p:nvPr/>
            </p:nvSpPr>
            <p:spPr bwMode="auto">
              <a:xfrm>
                <a:off x="1919" y="26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18" name="Rectangle 70"/>
              <p:cNvSpPr>
                <a:spLocks noChangeArrowheads="1"/>
              </p:cNvSpPr>
              <p:nvPr/>
            </p:nvSpPr>
            <p:spPr bwMode="auto">
              <a:xfrm>
                <a:off x="2286" y="26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19" name="Rectangle 71"/>
              <p:cNvSpPr>
                <a:spLocks noChangeArrowheads="1"/>
              </p:cNvSpPr>
              <p:nvPr/>
            </p:nvSpPr>
            <p:spPr bwMode="auto">
              <a:xfrm>
                <a:off x="2741" y="26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20" name="Rectangle 72"/>
              <p:cNvSpPr>
                <a:spLocks noChangeArrowheads="1"/>
              </p:cNvSpPr>
              <p:nvPr/>
            </p:nvSpPr>
            <p:spPr bwMode="auto">
              <a:xfrm>
                <a:off x="3108" y="26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21" name="Rectangle 73"/>
              <p:cNvSpPr>
                <a:spLocks noChangeArrowheads="1"/>
              </p:cNvSpPr>
              <p:nvPr/>
            </p:nvSpPr>
            <p:spPr bwMode="auto">
              <a:xfrm>
                <a:off x="3563" y="26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22" name="Rectangle 74"/>
              <p:cNvSpPr>
                <a:spLocks noChangeArrowheads="1"/>
              </p:cNvSpPr>
              <p:nvPr/>
            </p:nvSpPr>
            <p:spPr bwMode="auto">
              <a:xfrm>
                <a:off x="3930" y="26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23" name="Rectangle 75"/>
              <p:cNvSpPr>
                <a:spLocks noChangeArrowheads="1"/>
              </p:cNvSpPr>
              <p:nvPr/>
            </p:nvSpPr>
            <p:spPr bwMode="auto">
              <a:xfrm>
                <a:off x="4385" y="2695"/>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24" name="Rectangle 76"/>
              <p:cNvSpPr>
                <a:spLocks noChangeArrowheads="1"/>
              </p:cNvSpPr>
              <p:nvPr/>
            </p:nvSpPr>
            <p:spPr bwMode="auto">
              <a:xfrm>
                <a:off x="4752" y="2695"/>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25" name="Rectangle 77"/>
              <p:cNvSpPr>
                <a:spLocks noChangeArrowheads="1"/>
              </p:cNvSpPr>
              <p:nvPr/>
            </p:nvSpPr>
            <p:spPr bwMode="auto">
              <a:xfrm>
                <a:off x="696" y="2781"/>
                <a:ext cx="1156"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Quimioterapia y radioterapia</a:t>
                </a:r>
                <a:endParaRPr kumimoji="0" lang="es-CL" sz="1800" b="0" i="0" u="none" strike="noStrike" cap="none" normalizeH="0" baseline="0">
                  <a:ln>
                    <a:noFill/>
                  </a:ln>
                  <a:solidFill>
                    <a:schemeClr val="tx1"/>
                  </a:solidFill>
                  <a:effectLst/>
                  <a:latin typeface="Arial" pitchFamily="34" charset="0"/>
                </a:endParaRPr>
              </a:p>
            </p:txBody>
          </p:sp>
          <p:sp>
            <p:nvSpPr>
              <p:cNvPr id="2126" name="Rectangle 78"/>
              <p:cNvSpPr>
                <a:spLocks noChangeArrowheads="1"/>
              </p:cNvSpPr>
              <p:nvPr/>
            </p:nvSpPr>
            <p:spPr bwMode="auto">
              <a:xfrm>
                <a:off x="1919" y="27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27" name="Rectangle 79"/>
              <p:cNvSpPr>
                <a:spLocks noChangeArrowheads="1"/>
              </p:cNvSpPr>
              <p:nvPr/>
            </p:nvSpPr>
            <p:spPr bwMode="auto">
              <a:xfrm>
                <a:off x="2286" y="27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28" name="Rectangle 80"/>
              <p:cNvSpPr>
                <a:spLocks noChangeArrowheads="1"/>
              </p:cNvSpPr>
              <p:nvPr/>
            </p:nvSpPr>
            <p:spPr bwMode="auto">
              <a:xfrm>
                <a:off x="2741" y="27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29" name="Rectangle 81"/>
              <p:cNvSpPr>
                <a:spLocks noChangeArrowheads="1"/>
              </p:cNvSpPr>
              <p:nvPr/>
            </p:nvSpPr>
            <p:spPr bwMode="auto">
              <a:xfrm>
                <a:off x="3108" y="27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30" name="Rectangle 82"/>
              <p:cNvSpPr>
                <a:spLocks noChangeArrowheads="1"/>
              </p:cNvSpPr>
              <p:nvPr/>
            </p:nvSpPr>
            <p:spPr bwMode="auto">
              <a:xfrm>
                <a:off x="3563" y="27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31" name="Rectangle 83"/>
              <p:cNvSpPr>
                <a:spLocks noChangeArrowheads="1"/>
              </p:cNvSpPr>
              <p:nvPr/>
            </p:nvSpPr>
            <p:spPr bwMode="auto">
              <a:xfrm>
                <a:off x="3930" y="27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32" name="Rectangle 84"/>
              <p:cNvSpPr>
                <a:spLocks noChangeArrowheads="1"/>
              </p:cNvSpPr>
              <p:nvPr/>
            </p:nvSpPr>
            <p:spPr bwMode="auto">
              <a:xfrm>
                <a:off x="4385" y="27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33" name="Rectangle 85"/>
              <p:cNvSpPr>
                <a:spLocks noChangeArrowheads="1"/>
              </p:cNvSpPr>
              <p:nvPr/>
            </p:nvSpPr>
            <p:spPr bwMode="auto">
              <a:xfrm>
                <a:off x="4752" y="27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34" name="Rectangle 86"/>
              <p:cNvSpPr>
                <a:spLocks noChangeArrowheads="1"/>
              </p:cNvSpPr>
              <p:nvPr/>
            </p:nvSpPr>
            <p:spPr bwMode="auto">
              <a:xfrm>
                <a:off x="696" y="2881"/>
                <a:ext cx="61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Medicamentos</a:t>
                </a:r>
                <a:endParaRPr kumimoji="0" lang="es-CL" sz="1800" b="0" i="0" u="none" strike="noStrike" cap="none" normalizeH="0" baseline="0">
                  <a:ln>
                    <a:noFill/>
                  </a:ln>
                  <a:solidFill>
                    <a:schemeClr val="tx1"/>
                  </a:solidFill>
                  <a:effectLst/>
                  <a:latin typeface="Arial" pitchFamily="34" charset="0"/>
                </a:endParaRPr>
              </a:p>
            </p:txBody>
          </p:sp>
          <p:sp>
            <p:nvSpPr>
              <p:cNvPr id="2135" name="Rectangle 87"/>
              <p:cNvSpPr>
                <a:spLocks noChangeArrowheads="1"/>
              </p:cNvSpPr>
              <p:nvPr/>
            </p:nvSpPr>
            <p:spPr bwMode="auto">
              <a:xfrm>
                <a:off x="1919" y="28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36" name="Rectangle 88"/>
              <p:cNvSpPr>
                <a:spLocks noChangeArrowheads="1"/>
              </p:cNvSpPr>
              <p:nvPr/>
            </p:nvSpPr>
            <p:spPr bwMode="auto">
              <a:xfrm>
                <a:off x="2286" y="28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37" name="Rectangle 89"/>
              <p:cNvSpPr>
                <a:spLocks noChangeArrowheads="1"/>
              </p:cNvSpPr>
              <p:nvPr/>
            </p:nvSpPr>
            <p:spPr bwMode="auto">
              <a:xfrm>
                <a:off x="2741" y="28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38" name="Rectangle 90"/>
              <p:cNvSpPr>
                <a:spLocks noChangeArrowheads="1"/>
              </p:cNvSpPr>
              <p:nvPr/>
            </p:nvSpPr>
            <p:spPr bwMode="auto">
              <a:xfrm>
                <a:off x="3108" y="28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39" name="Rectangle 91"/>
              <p:cNvSpPr>
                <a:spLocks noChangeArrowheads="1"/>
              </p:cNvSpPr>
              <p:nvPr/>
            </p:nvSpPr>
            <p:spPr bwMode="auto">
              <a:xfrm>
                <a:off x="3563" y="28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40" name="Rectangle 92"/>
              <p:cNvSpPr>
                <a:spLocks noChangeArrowheads="1"/>
              </p:cNvSpPr>
              <p:nvPr/>
            </p:nvSpPr>
            <p:spPr bwMode="auto">
              <a:xfrm>
                <a:off x="3930" y="28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41" name="Rectangle 93"/>
              <p:cNvSpPr>
                <a:spLocks noChangeArrowheads="1"/>
              </p:cNvSpPr>
              <p:nvPr/>
            </p:nvSpPr>
            <p:spPr bwMode="auto">
              <a:xfrm>
                <a:off x="4385" y="28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42" name="Rectangle 94"/>
              <p:cNvSpPr>
                <a:spLocks noChangeArrowheads="1"/>
              </p:cNvSpPr>
              <p:nvPr/>
            </p:nvSpPr>
            <p:spPr bwMode="auto">
              <a:xfrm>
                <a:off x="4752" y="28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43" name="Rectangle 95"/>
              <p:cNvSpPr>
                <a:spLocks noChangeArrowheads="1"/>
              </p:cNvSpPr>
              <p:nvPr/>
            </p:nvSpPr>
            <p:spPr bwMode="auto">
              <a:xfrm>
                <a:off x="696" y="2979"/>
                <a:ext cx="622"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MATERNIDAD</a:t>
                </a:r>
                <a:endParaRPr kumimoji="0" lang="es-CL" sz="1800" b="0" i="0" u="none" strike="noStrike" cap="none" normalizeH="0" baseline="0">
                  <a:ln>
                    <a:noFill/>
                  </a:ln>
                  <a:solidFill>
                    <a:schemeClr val="tx1"/>
                  </a:solidFill>
                  <a:effectLst/>
                  <a:latin typeface="Arial" pitchFamily="34" charset="0"/>
                </a:endParaRPr>
              </a:p>
            </p:txBody>
          </p:sp>
          <p:sp>
            <p:nvSpPr>
              <p:cNvPr id="2144" name="Rectangle 96"/>
              <p:cNvSpPr>
                <a:spLocks noChangeArrowheads="1"/>
              </p:cNvSpPr>
              <p:nvPr/>
            </p:nvSpPr>
            <p:spPr bwMode="auto">
              <a:xfrm>
                <a:off x="696" y="3081"/>
                <a:ext cx="109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Complicaciones Embarazo</a:t>
                </a:r>
                <a:endParaRPr kumimoji="0" lang="es-CL" sz="1800" b="0" i="0" u="none" strike="noStrike" cap="none" normalizeH="0" baseline="0">
                  <a:ln>
                    <a:noFill/>
                  </a:ln>
                  <a:solidFill>
                    <a:schemeClr val="tx1"/>
                  </a:solidFill>
                  <a:effectLst/>
                  <a:latin typeface="Arial" pitchFamily="34" charset="0"/>
                </a:endParaRPr>
              </a:p>
            </p:txBody>
          </p:sp>
          <p:sp>
            <p:nvSpPr>
              <p:cNvPr id="2145" name="Rectangle 97"/>
              <p:cNvSpPr>
                <a:spLocks noChangeArrowheads="1"/>
              </p:cNvSpPr>
              <p:nvPr/>
            </p:nvSpPr>
            <p:spPr bwMode="auto">
              <a:xfrm>
                <a:off x="1919" y="30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46" name="Rectangle 98"/>
              <p:cNvSpPr>
                <a:spLocks noChangeArrowheads="1"/>
              </p:cNvSpPr>
              <p:nvPr/>
            </p:nvSpPr>
            <p:spPr bwMode="auto">
              <a:xfrm>
                <a:off x="2286" y="30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47" name="Rectangle 99"/>
              <p:cNvSpPr>
                <a:spLocks noChangeArrowheads="1"/>
              </p:cNvSpPr>
              <p:nvPr/>
            </p:nvSpPr>
            <p:spPr bwMode="auto">
              <a:xfrm>
                <a:off x="2741" y="30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48" name="Rectangle 100"/>
              <p:cNvSpPr>
                <a:spLocks noChangeArrowheads="1"/>
              </p:cNvSpPr>
              <p:nvPr/>
            </p:nvSpPr>
            <p:spPr bwMode="auto">
              <a:xfrm>
                <a:off x="3108" y="30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49" name="Rectangle 101"/>
              <p:cNvSpPr>
                <a:spLocks noChangeArrowheads="1"/>
              </p:cNvSpPr>
              <p:nvPr/>
            </p:nvSpPr>
            <p:spPr bwMode="auto">
              <a:xfrm>
                <a:off x="3563" y="30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50" name="Rectangle 102"/>
              <p:cNvSpPr>
                <a:spLocks noChangeArrowheads="1"/>
              </p:cNvSpPr>
              <p:nvPr/>
            </p:nvSpPr>
            <p:spPr bwMode="auto">
              <a:xfrm>
                <a:off x="3930" y="30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51" name="Rectangle 103"/>
              <p:cNvSpPr>
                <a:spLocks noChangeArrowheads="1"/>
              </p:cNvSpPr>
              <p:nvPr/>
            </p:nvSpPr>
            <p:spPr bwMode="auto">
              <a:xfrm>
                <a:off x="4385" y="3094"/>
                <a:ext cx="18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100%</a:t>
                </a:r>
                <a:endParaRPr kumimoji="0" lang="es-CL" sz="1800" b="0" i="0" u="none" strike="noStrike" cap="none" normalizeH="0" baseline="0">
                  <a:ln>
                    <a:noFill/>
                  </a:ln>
                  <a:solidFill>
                    <a:schemeClr val="tx1"/>
                  </a:solidFill>
                  <a:effectLst/>
                  <a:latin typeface="Arial" pitchFamily="34" charset="0"/>
                </a:endParaRPr>
              </a:p>
            </p:txBody>
          </p:sp>
          <p:sp>
            <p:nvSpPr>
              <p:cNvPr id="2152" name="Rectangle 104"/>
              <p:cNvSpPr>
                <a:spLocks noChangeArrowheads="1"/>
              </p:cNvSpPr>
              <p:nvPr/>
            </p:nvSpPr>
            <p:spPr bwMode="auto">
              <a:xfrm>
                <a:off x="4752" y="3094"/>
                <a:ext cx="277"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a:ln>
                      <a:noFill/>
                    </a:ln>
                    <a:solidFill>
                      <a:srgbClr val="0000FF"/>
                    </a:solidFill>
                    <a:effectLst/>
                    <a:latin typeface="Arial" pitchFamily="34" charset="0"/>
                  </a:rPr>
                  <a:t>Sin Tope</a:t>
                </a:r>
                <a:endParaRPr kumimoji="0" lang="es-CL" sz="1800" b="0" i="0" u="none" strike="noStrike" cap="none" normalizeH="0" baseline="0">
                  <a:ln>
                    <a:noFill/>
                  </a:ln>
                  <a:solidFill>
                    <a:schemeClr val="tx1"/>
                  </a:solidFill>
                  <a:effectLst/>
                  <a:latin typeface="Arial" pitchFamily="34" charset="0"/>
                </a:endParaRPr>
              </a:p>
            </p:txBody>
          </p:sp>
          <p:sp>
            <p:nvSpPr>
              <p:cNvPr id="2153" name="Rectangle 105"/>
              <p:cNvSpPr>
                <a:spLocks noChangeArrowheads="1"/>
              </p:cNvSpPr>
              <p:nvPr/>
            </p:nvSpPr>
            <p:spPr bwMode="auto">
              <a:xfrm>
                <a:off x="696" y="3179"/>
                <a:ext cx="985"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TOPE MÁXIMO ANUAL</a:t>
                </a:r>
                <a:endParaRPr kumimoji="0" lang="es-CL" sz="1800" b="0" i="0" u="none" strike="noStrike" cap="none" normalizeH="0" baseline="0">
                  <a:ln>
                    <a:noFill/>
                  </a:ln>
                  <a:solidFill>
                    <a:schemeClr val="tx1"/>
                  </a:solidFill>
                  <a:effectLst/>
                  <a:latin typeface="Arial" pitchFamily="34" charset="0"/>
                </a:endParaRPr>
              </a:p>
            </p:txBody>
          </p:sp>
          <p:sp>
            <p:nvSpPr>
              <p:cNvPr id="2154" name="Rectangle 106"/>
              <p:cNvSpPr>
                <a:spLocks noChangeArrowheads="1"/>
              </p:cNvSpPr>
              <p:nvPr/>
            </p:nvSpPr>
            <p:spPr bwMode="auto">
              <a:xfrm>
                <a:off x="696" y="3275"/>
                <a:ext cx="578"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DEDUCIBLE </a:t>
                </a:r>
                <a:endParaRPr kumimoji="0" lang="es-CL" sz="1800" b="0" i="0" u="none" strike="noStrike" cap="none" normalizeH="0" baseline="0">
                  <a:ln>
                    <a:noFill/>
                  </a:ln>
                  <a:solidFill>
                    <a:schemeClr val="tx1"/>
                  </a:solidFill>
                  <a:effectLst/>
                  <a:latin typeface="Arial" pitchFamily="34" charset="0"/>
                </a:endParaRPr>
              </a:p>
            </p:txBody>
          </p:sp>
          <p:sp>
            <p:nvSpPr>
              <p:cNvPr id="2155" name="Rectangle 107"/>
              <p:cNvSpPr>
                <a:spLocks noChangeArrowheads="1"/>
              </p:cNvSpPr>
              <p:nvPr/>
            </p:nvSpPr>
            <p:spPr bwMode="auto">
              <a:xfrm>
                <a:off x="696" y="3378"/>
                <a:ext cx="933"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Tope Seguro de Salud</a:t>
                </a:r>
                <a:endParaRPr kumimoji="0" lang="es-CL" sz="1800" b="0" i="0" u="none" strike="noStrike" cap="none" normalizeH="0" baseline="0">
                  <a:ln>
                    <a:noFill/>
                  </a:ln>
                  <a:solidFill>
                    <a:schemeClr val="tx1"/>
                  </a:solidFill>
                  <a:effectLst/>
                  <a:latin typeface="Arial" pitchFamily="34" charset="0"/>
                </a:endParaRPr>
              </a:p>
            </p:txBody>
          </p:sp>
          <p:sp>
            <p:nvSpPr>
              <p:cNvPr id="2156" name="Rectangle 108"/>
              <p:cNvSpPr>
                <a:spLocks noChangeArrowheads="1"/>
              </p:cNvSpPr>
              <p:nvPr/>
            </p:nvSpPr>
            <p:spPr bwMode="auto">
              <a:xfrm>
                <a:off x="2073" y="3380"/>
                <a:ext cx="33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UF 500</a:t>
                </a:r>
                <a:endParaRPr kumimoji="0" lang="es-CL" sz="1800" b="0" i="0" u="none" strike="noStrike" cap="none" normalizeH="0" baseline="0">
                  <a:ln>
                    <a:noFill/>
                  </a:ln>
                  <a:solidFill>
                    <a:schemeClr val="tx1"/>
                  </a:solidFill>
                  <a:effectLst/>
                  <a:latin typeface="Arial" pitchFamily="34" charset="0"/>
                </a:endParaRPr>
              </a:p>
            </p:txBody>
          </p:sp>
          <p:sp>
            <p:nvSpPr>
              <p:cNvPr id="2157" name="Rectangle 109"/>
              <p:cNvSpPr>
                <a:spLocks noChangeArrowheads="1"/>
              </p:cNvSpPr>
              <p:nvPr/>
            </p:nvSpPr>
            <p:spPr bwMode="auto">
              <a:xfrm>
                <a:off x="2895" y="3380"/>
                <a:ext cx="33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UF 500</a:t>
                </a:r>
                <a:endParaRPr kumimoji="0" lang="es-CL" sz="1800" b="0" i="0" u="none" strike="noStrike" cap="none" normalizeH="0" baseline="0">
                  <a:ln>
                    <a:noFill/>
                  </a:ln>
                  <a:solidFill>
                    <a:schemeClr val="tx1"/>
                  </a:solidFill>
                  <a:effectLst/>
                  <a:latin typeface="Arial" pitchFamily="34" charset="0"/>
                </a:endParaRPr>
              </a:p>
            </p:txBody>
          </p:sp>
          <p:sp>
            <p:nvSpPr>
              <p:cNvPr id="2158" name="Rectangle 110"/>
              <p:cNvSpPr>
                <a:spLocks noChangeArrowheads="1"/>
              </p:cNvSpPr>
              <p:nvPr/>
            </p:nvSpPr>
            <p:spPr bwMode="auto">
              <a:xfrm>
                <a:off x="2061" y="1585"/>
                <a:ext cx="346"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a:ln>
                      <a:noFill/>
                    </a:ln>
                    <a:solidFill>
                      <a:srgbClr val="0000FF"/>
                    </a:solidFill>
                    <a:effectLst/>
                    <a:latin typeface="Arial" pitchFamily="34" charset="0"/>
                  </a:rPr>
                  <a:t>Mínimo</a:t>
                </a:r>
                <a:endParaRPr kumimoji="0" lang="es-CL" sz="1800" b="0" i="0" u="none" strike="noStrike" cap="none" normalizeH="0" baseline="0" dirty="0">
                  <a:ln>
                    <a:noFill/>
                  </a:ln>
                  <a:solidFill>
                    <a:schemeClr val="tx1"/>
                  </a:solidFill>
                  <a:effectLst/>
                  <a:latin typeface="Arial" pitchFamily="34" charset="0"/>
                </a:endParaRPr>
              </a:p>
            </p:txBody>
          </p:sp>
          <p:sp>
            <p:nvSpPr>
              <p:cNvPr id="2159" name="Rectangle 111"/>
              <p:cNvSpPr>
                <a:spLocks noChangeArrowheads="1"/>
              </p:cNvSpPr>
              <p:nvPr/>
            </p:nvSpPr>
            <p:spPr bwMode="auto">
              <a:xfrm>
                <a:off x="1987" y="1688"/>
                <a:ext cx="509"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Obligatorio</a:t>
                </a:r>
                <a:endParaRPr kumimoji="0" lang="es-CL" sz="1800" b="0" i="0" u="none" strike="noStrike" cap="none" normalizeH="0" baseline="0">
                  <a:ln>
                    <a:noFill/>
                  </a:ln>
                  <a:solidFill>
                    <a:schemeClr val="tx1"/>
                  </a:solidFill>
                  <a:effectLst/>
                  <a:latin typeface="Arial" pitchFamily="34" charset="0"/>
                </a:endParaRPr>
              </a:p>
            </p:txBody>
          </p:sp>
          <p:sp>
            <p:nvSpPr>
              <p:cNvPr id="2160" name="Rectangle 112"/>
              <p:cNvSpPr>
                <a:spLocks noChangeArrowheads="1"/>
              </p:cNvSpPr>
              <p:nvPr/>
            </p:nvSpPr>
            <p:spPr bwMode="auto">
              <a:xfrm>
                <a:off x="2797" y="1585"/>
                <a:ext cx="54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Opcional #1</a:t>
                </a:r>
                <a:endParaRPr kumimoji="0" lang="es-CL" sz="1800" b="0" i="0" u="none" strike="noStrike" cap="none" normalizeH="0" baseline="0">
                  <a:ln>
                    <a:noFill/>
                  </a:ln>
                  <a:solidFill>
                    <a:schemeClr val="tx1"/>
                  </a:solidFill>
                  <a:effectLst/>
                  <a:latin typeface="Arial" pitchFamily="34" charset="0"/>
                </a:endParaRPr>
              </a:p>
            </p:txBody>
          </p:sp>
          <p:sp>
            <p:nvSpPr>
              <p:cNvPr id="2161" name="Rectangle 113"/>
              <p:cNvSpPr>
                <a:spLocks noChangeArrowheads="1"/>
              </p:cNvSpPr>
              <p:nvPr/>
            </p:nvSpPr>
            <p:spPr bwMode="auto">
              <a:xfrm>
                <a:off x="2040" y="3180"/>
                <a:ext cx="33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a:ln>
                      <a:noFill/>
                    </a:ln>
                    <a:solidFill>
                      <a:srgbClr val="0000FF"/>
                    </a:solidFill>
                    <a:effectLst/>
                    <a:latin typeface="Arial" pitchFamily="34" charset="0"/>
                  </a:rPr>
                  <a:t>UF 1.000</a:t>
                </a:r>
                <a:endParaRPr kumimoji="0" lang="es-CL" sz="1800" b="1" i="0" u="none" strike="noStrike" cap="none" normalizeH="0" baseline="0" dirty="0">
                  <a:ln>
                    <a:noFill/>
                  </a:ln>
                  <a:solidFill>
                    <a:schemeClr val="tx1"/>
                  </a:solidFill>
                  <a:effectLst/>
                  <a:latin typeface="Arial" pitchFamily="34" charset="0"/>
                </a:endParaRPr>
              </a:p>
            </p:txBody>
          </p:sp>
          <p:sp>
            <p:nvSpPr>
              <p:cNvPr id="2162" name="Rectangle 114"/>
              <p:cNvSpPr>
                <a:spLocks noChangeArrowheads="1"/>
              </p:cNvSpPr>
              <p:nvPr/>
            </p:nvSpPr>
            <p:spPr bwMode="auto">
              <a:xfrm>
                <a:off x="2862" y="3180"/>
                <a:ext cx="33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a:ln>
                      <a:noFill/>
                    </a:ln>
                    <a:solidFill>
                      <a:srgbClr val="0000FF"/>
                    </a:solidFill>
                    <a:effectLst/>
                    <a:latin typeface="Arial" pitchFamily="34" charset="0"/>
                  </a:rPr>
                  <a:t>UF 2.000</a:t>
                </a:r>
                <a:endParaRPr kumimoji="0" lang="es-CL" sz="1800" b="1" i="0" u="none" strike="noStrike" cap="none" normalizeH="0" baseline="0" dirty="0">
                  <a:ln>
                    <a:noFill/>
                  </a:ln>
                  <a:solidFill>
                    <a:schemeClr val="tx1"/>
                  </a:solidFill>
                  <a:effectLst/>
                  <a:latin typeface="Arial" pitchFamily="34" charset="0"/>
                </a:endParaRPr>
              </a:p>
            </p:txBody>
          </p:sp>
          <p:sp>
            <p:nvSpPr>
              <p:cNvPr id="2163" name="Rectangle 115"/>
              <p:cNvSpPr>
                <a:spLocks noChangeArrowheads="1"/>
              </p:cNvSpPr>
              <p:nvPr/>
            </p:nvSpPr>
            <p:spPr bwMode="auto">
              <a:xfrm>
                <a:off x="3717" y="3380"/>
                <a:ext cx="33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UF 500</a:t>
                </a:r>
                <a:endParaRPr kumimoji="0" lang="es-CL" sz="1800" b="0" i="0" u="none" strike="noStrike" cap="none" normalizeH="0" baseline="0">
                  <a:ln>
                    <a:noFill/>
                  </a:ln>
                  <a:solidFill>
                    <a:schemeClr val="tx1"/>
                  </a:solidFill>
                  <a:effectLst/>
                  <a:latin typeface="Arial" pitchFamily="34" charset="0"/>
                </a:endParaRPr>
              </a:p>
            </p:txBody>
          </p:sp>
          <p:sp>
            <p:nvSpPr>
              <p:cNvPr id="2164" name="Rectangle 116"/>
              <p:cNvSpPr>
                <a:spLocks noChangeArrowheads="1"/>
              </p:cNvSpPr>
              <p:nvPr/>
            </p:nvSpPr>
            <p:spPr bwMode="auto">
              <a:xfrm>
                <a:off x="4539" y="3380"/>
                <a:ext cx="33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a:ln>
                      <a:noFill/>
                    </a:ln>
                    <a:solidFill>
                      <a:srgbClr val="0000FF"/>
                    </a:solidFill>
                    <a:effectLst/>
                    <a:latin typeface="Arial" pitchFamily="34" charset="0"/>
                  </a:rPr>
                  <a:t>UF 500</a:t>
                </a:r>
                <a:endParaRPr kumimoji="0" lang="es-CL" sz="1800" b="0" i="0" u="none" strike="noStrike" cap="none" normalizeH="0" baseline="0">
                  <a:ln>
                    <a:noFill/>
                  </a:ln>
                  <a:solidFill>
                    <a:schemeClr val="tx1"/>
                  </a:solidFill>
                  <a:effectLst/>
                  <a:latin typeface="Arial" pitchFamily="34" charset="0"/>
                </a:endParaRPr>
              </a:p>
            </p:txBody>
          </p:sp>
          <p:sp>
            <p:nvSpPr>
              <p:cNvPr id="2165" name="Rectangle 117"/>
              <p:cNvSpPr>
                <a:spLocks noChangeArrowheads="1"/>
              </p:cNvSpPr>
              <p:nvPr/>
            </p:nvSpPr>
            <p:spPr bwMode="auto">
              <a:xfrm>
                <a:off x="3619" y="1585"/>
                <a:ext cx="54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Opcional #2</a:t>
                </a:r>
                <a:endParaRPr kumimoji="0" lang="es-CL" sz="1800" b="0" i="0" u="none" strike="noStrike" cap="none" normalizeH="0" baseline="0">
                  <a:ln>
                    <a:noFill/>
                  </a:ln>
                  <a:solidFill>
                    <a:schemeClr val="tx1"/>
                  </a:solidFill>
                  <a:effectLst/>
                  <a:latin typeface="Arial" pitchFamily="34" charset="0"/>
                </a:endParaRPr>
              </a:p>
            </p:txBody>
          </p:sp>
          <p:sp>
            <p:nvSpPr>
              <p:cNvPr id="2166" name="Rectangle 118"/>
              <p:cNvSpPr>
                <a:spLocks noChangeArrowheads="1"/>
              </p:cNvSpPr>
              <p:nvPr/>
            </p:nvSpPr>
            <p:spPr bwMode="auto">
              <a:xfrm>
                <a:off x="4441" y="1585"/>
                <a:ext cx="54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a:ln>
                      <a:noFill/>
                    </a:ln>
                    <a:solidFill>
                      <a:srgbClr val="0000FF"/>
                    </a:solidFill>
                    <a:effectLst/>
                    <a:latin typeface="Arial" pitchFamily="34" charset="0"/>
                  </a:rPr>
                  <a:t>Opcional #3</a:t>
                </a:r>
                <a:endParaRPr kumimoji="0" lang="es-CL" sz="1800" b="0" i="0" u="none" strike="noStrike" cap="none" normalizeH="0" baseline="0">
                  <a:ln>
                    <a:noFill/>
                  </a:ln>
                  <a:solidFill>
                    <a:schemeClr val="tx1"/>
                  </a:solidFill>
                  <a:effectLst/>
                  <a:latin typeface="Arial" pitchFamily="34" charset="0"/>
                </a:endParaRPr>
              </a:p>
            </p:txBody>
          </p:sp>
          <p:sp>
            <p:nvSpPr>
              <p:cNvPr id="2167" name="Rectangle 119"/>
              <p:cNvSpPr>
                <a:spLocks noChangeArrowheads="1"/>
              </p:cNvSpPr>
              <p:nvPr/>
            </p:nvSpPr>
            <p:spPr bwMode="auto">
              <a:xfrm>
                <a:off x="3684" y="3180"/>
                <a:ext cx="33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a:ln>
                      <a:noFill/>
                    </a:ln>
                    <a:solidFill>
                      <a:srgbClr val="0000FF"/>
                    </a:solidFill>
                    <a:effectLst/>
                    <a:latin typeface="Arial" pitchFamily="34" charset="0"/>
                  </a:rPr>
                  <a:t>UF 5.000</a:t>
                </a:r>
                <a:endParaRPr kumimoji="0" lang="es-CL" sz="1800" b="1" i="0" u="none" strike="noStrike" cap="none" normalizeH="0" baseline="0" dirty="0">
                  <a:ln>
                    <a:noFill/>
                  </a:ln>
                  <a:solidFill>
                    <a:schemeClr val="tx1"/>
                  </a:solidFill>
                  <a:effectLst/>
                  <a:latin typeface="Arial" pitchFamily="34" charset="0"/>
                </a:endParaRPr>
              </a:p>
            </p:txBody>
          </p:sp>
          <p:sp>
            <p:nvSpPr>
              <p:cNvPr id="2168" name="Rectangle 120"/>
              <p:cNvSpPr>
                <a:spLocks noChangeArrowheads="1"/>
              </p:cNvSpPr>
              <p:nvPr/>
            </p:nvSpPr>
            <p:spPr bwMode="auto">
              <a:xfrm>
                <a:off x="4483" y="3180"/>
                <a:ext cx="37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a:ln>
                      <a:noFill/>
                    </a:ln>
                    <a:solidFill>
                      <a:srgbClr val="0000FF"/>
                    </a:solidFill>
                    <a:effectLst/>
                    <a:latin typeface="Arial" pitchFamily="34" charset="0"/>
                  </a:rPr>
                  <a:t>UF 10.000</a:t>
                </a:r>
                <a:endParaRPr kumimoji="0" lang="es-CL" sz="1800" b="1" i="0" u="none" strike="noStrike" cap="none" normalizeH="0" baseline="0" dirty="0">
                  <a:ln>
                    <a:noFill/>
                  </a:ln>
                  <a:solidFill>
                    <a:schemeClr val="tx1"/>
                  </a:solidFill>
                  <a:effectLst/>
                  <a:latin typeface="Arial" pitchFamily="34" charset="0"/>
                </a:endParaRPr>
              </a:p>
            </p:txBody>
          </p:sp>
          <p:sp>
            <p:nvSpPr>
              <p:cNvPr id="2169" name="Line 121"/>
              <p:cNvSpPr>
                <a:spLocks noChangeShapeType="1"/>
              </p:cNvSpPr>
              <p:nvPr/>
            </p:nvSpPr>
            <p:spPr bwMode="auto">
              <a:xfrm>
                <a:off x="685" y="1775"/>
                <a:ext cx="1102"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70" name="Rectangle 122"/>
              <p:cNvSpPr>
                <a:spLocks noChangeArrowheads="1"/>
              </p:cNvSpPr>
              <p:nvPr/>
            </p:nvSpPr>
            <p:spPr bwMode="auto">
              <a:xfrm>
                <a:off x="685" y="1775"/>
                <a:ext cx="1102" cy="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71" name="Line 123"/>
              <p:cNvSpPr>
                <a:spLocks noChangeShapeType="1"/>
              </p:cNvSpPr>
              <p:nvPr/>
            </p:nvSpPr>
            <p:spPr bwMode="auto">
              <a:xfrm>
                <a:off x="1787" y="1575"/>
                <a:ext cx="1" cy="20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72" name="Rectangle 124"/>
              <p:cNvSpPr>
                <a:spLocks noChangeArrowheads="1"/>
              </p:cNvSpPr>
              <p:nvPr/>
            </p:nvSpPr>
            <p:spPr bwMode="auto">
              <a:xfrm>
                <a:off x="1787" y="1575"/>
                <a:ext cx="8" cy="20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73" name="Line 125"/>
              <p:cNvSpPr>
                <a:spLocks noChangeShapeType="1"/>
              </p:cNvSpPr>
              <p:nvPr/>
            </p:nvSpPr>
            <p:spPr bwMode="auto">
              <a:xfrm>
                <a:off x="2609" y="1583"/>
                <a:ext cx="1" cy="19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74" name="Rectangle 126"/>
              <p:cNvSpPr>
                <a:spLocks noChangeArrowheads="1"/>
              </p:cNvSpPr>
              <p:nvPr/>
            </p:nvSpPr>
            <p:spPr bwMode="auto">
              <a:xfrm>
                <a:off x="2609" y="1583"/>
                <a:ext cx="7" cy="1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75" name="Line 127"/>
              <p:cNvSpPr>
                <a:spLocks noChangeShapeType="1"/>
              </p:cNvSpPr>
              <p:nvPr/>
            </p:nvSpPr>
            <p:spPr bwMode="auto">
              <a:xfrm>
                <a:off x="3431" y="1583"/>
                <a:ext cx="1" cy="19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76" name="Rectangle 128"/>
              <p:cNvSpPr>
                <a:spLocks noChangeArrowheads="1"/>
              </p:cNvSpPr>
              <p:nvPr/>
            </p:nvSpPr>
            <p:spPr bwMode="auto">
              <a:xfrm>
                <a:off x="3431" y="1583"/>
                <a:ext cx="7" cy="1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77" name="Line 129"/>
              <p:cNvSpPr>
                <a:spLocks noChangeShapeType="1"/>
              </p:cNvSpPr>
              <p:nvPr/>
            </p:nvSpPr>
            <p:spPr bwMode="auto">
              <a:xfrm>
                <a:off x="4252" y="1583"/>
                <a:ext cx="1" cy="19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78" name="Rectangle 130"/>
              <p:cNvSpPr>
                <a:spLocks noChangeArrowheads="1"/>
              </p:cNvSpPr>
              <p:nvPr/>
            </p:nvSpPr>
            <p:spPr bwMode="auto">
              <a:xfrm>
                <a:off x="4252" y="1583"/>
                <a:ext cx="8" cy="1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79" name="Line 131"/>
              <p:cNvSpPr>
                <a:spLocks noChangeShapeType="1"/>
              </p:cNvSpPr>
              <p:nvPr/>
            </p:nvSpPr>
            <p:spPr bwMode="auto">
              <a:xfrm>
                <a:off x="5074" y="1583"/>
                <a:ext cx="1" cy="19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80" name="Rectangle 132"/>
              <p:cNvSpPr>
                <a:spLocks noChangeArrowheads="1"/>
              </p:cNvSpPr>
              <p:nvPr/>
            </p:nvSpPr>
            <p:spPr bwMode="auto">
              <a:xfrm>
                <a:off x="5074" y="1583"/>
                <a:ext cx="8" cy="1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81" name="Line 133"/>
              <p:cNvSpPr>
                <a:spLocks noChangeShapeType="1"/>
              </p:cNvSpPr>
              <p:nvPr/>
            </p:nvSpPr>
            <p:spPr bwMode="auto">
              <a:xfrm>
                <a:off x="2202" y="1782"/>
                <a:ext cx="1" cy="192"/>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82" name="Rectangle 134"/>
              <p:cNvSpPr>
                <a:spLocks noChangeArrowheads="1"/>
              </p:cNvSpPr>
              <p:nvPr/>
            </p:nvSpPr>
            <p:spPr bwMode="auto">
              <a:xfrm>
                <a:off x="2202" y="1782"/>
                <a:ext cx="2" cy="19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83" name="Line 135"/>
              <p:cNvSpPr>
                <a:spLocks noChangeShapeType="1"/>
              </p:cNvSpPr>
              <p:nvPr/>
            </p:nvSpPr>
            <p:spPr bwMode="auto">
              <a:xfrm>
                <a:off x="3024" y="1782"/>
                <a:ext cx="1" cy="192"/>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84" name="Rectangle 136"/>
              <p:cNvSpPr>
                <a:spLocks noChangeArrowheads="1"/>
              </p:cNvSpPr>
              <p:nvPr/>
            </p:nvSpPr>
            <p:spPr bwMode="auto">
              <a:xfrm>
                <a:off x="3024" y="1782"/>
                <a:ext cx="1" cy="19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85" name="Line 137"/>
              <p:cNvSpPr>
                <a:spLocks noChangeShapeType="1"/>
              </p:cNvSpPr>
              <p:nvPr/>
            </p:nvSpPr>
            <p:spPr bwMode="auto">
              <a:xfrm>
                <a:off x="3845" y="1782"/>
                <a:ext cx="1" cy="192"/>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86" name="Rectangle 138"/>
              <p:cNvSpPr>
                <a:spLocks noChangeArrowheads="1"/>
              </p:cNvSpPr>
              <p:nvPr/>
            </p:nvSpPr>
            <p:spPr bwMode="auto">
              <a:xfrm>
                <a:off x="3845" y="1782"/>
                <a:ext cx="2" cy="19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87" name="Line 139"/>
              <p:cNvSpPr>
                <a:spLocks noChangeShapeType="1"/>
              </p:cNvSpPr>
              <p:nvPr/>
            </p:nvSpPr>
            <p:spPr bwMode="auto">
              <a:xfrm>
                <a:off x="4667" y="1782"/>
                <a:ext cx="1" cy="192"/>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88" name="Rectangle 140"/>
              <p:cNvSpPr>
                <a:spLocks noChangeArrowheads="1"/>
              </p:cNvSpPr>
              <p:nvPr/>
            </p:nvSpPr>
            <p:spPr bwMode="auto">
              <a:xfrm>
                <a:off x="4667" y="1782"/>
                <a:ext cx="2" cy="19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89" name="Line 141"/>
              <p:cNvSpPr>
                <a:spLocks noChangeShapeType="1"/>
              </p:cNvSpPr>
              <p:nvPr/>
            </p:nvSpPr>
            <p:spPr bwMode="auto">
              <a:xfrm>
                <a:off x="685" y="2078"/>
                <a:ext cx="1102"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90" name="Rectangle 142"/>
              <p:cNvSpPr>
                <a:spLocks noChangeArrowheads="1"/>
              </p:cNvSpPr>
              <p:nvPr/>
            </p:nvSpPr>
            <p:spPr bwMode="auto">
              <a:xfrm>
                <a:off x="685" y="2078"/>
                <a:ext cx="1102"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91" name="Line 143"/>
              <p:cNvSpPr>
                <a:spLocks noChangeShapeType="1"/>
              </p:cNvSpPr>
              <p:nvPr/>
            </p:nvSpPr>
            <p:spPr bwMode="auto">
              <a:xfrm>
                <a:off x="1795" y="2078"/>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92" name="Rectangle 144"/>
              <p:cNvSpPr>
                <a:spLocks noChangeArrowheads="1"/>
              </p:cNvSpPr>
              <p:nvPr/>
            </p:nvSpPr>
            <p:spPr bwMode="auto">
              <a:xfrm>
                <a:off x="1795" y="2078"/>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93" name="Line 145"/>
              <p:cNvSpPr>
                <a:spLocks noChangeShapeType="1"/>
              </p:cNvSpPr>
              <p:nvPr/>
            </p:nvSpPr>
            <p:spPr bwMode="auto">
              <a:xfrm>
                <a:off x="2616" y="2078"/>
                <a:ext cx="815"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94" name="Rectangle 146"/>
              <p:cNvSpPr>
                <a:spLocks noChangeArrowheads="1"/>
              </p:cNvSpPr>
              <p:nvPr/>
            </p:nvSpPr>
            <p:spPr bwMode="auto">
              <a:xfrm>
                <a:off x="2616" y="2078"/>
                <a:ext cx="815"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95" name="Line 147"/>
              <p:cNvSpPr>
                <a:spLocks noChangeShapeType="1"/>
              </p:cNvSpPr>
              <p:nvPr/>
            </p:nvSpPr>
            <p:spPr bwMode="auto">
              <a:xfrm>
                <a:off x="3438" y="2078"/>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96" name="Rectangle 148"/>
              <p:cNvSpPr>
                <a:spLocks noChangeArrowheads="1"/>
              </p:cNvSpPr>
              <p:nvPr/>
            </p:nvSpPr>
            <p:spPr bwMode="auto">
              <a:xfrm>
                <a:off x="3438" y="2078"/>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97" name="Line 149"/>
              <p:cNvSpPr>
                <a:spLocks noChangeShapeType="1"/>
              </p:cNvSpPr>
              <p:nvPr/>
            </p:nvSpPr>
            <p:spPr bwMode="auto">
              <a:xfrm>
                <a:off x="685" y="2378"/>
                <a:ext cx="1102"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98" name="Rectangle 150"/>
              <p:cNvSpPr>
                <a:spLocks noChangeArrowheads="1"/>
              </p:cNvSpPr>
              <p:nvPr/>
            </p:nvSpPr>
            <p:spPr bwMode="auto">
              <a:xfrm>
                <a:off x="685" y="2378"/>
                <a:ext cx="1102"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199" name="Line 151"/>
              <p:cNvSpPr>
                <a:spLocks noChangeShapeType="1"/>
              </p:cNvSpPr>
              <p:nvPr/>
            </p:nvSpPr>
            <p:spPr bwMode="auto">
              <a:xfrm>
                <a:off x="1795" y="2378"/>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00" name="Rectangle 152"/>
              <p:cNvSpPr>
                <a:spLocks noChangeArrowheads="1"/>
              </p:cNvSpPr>
              <p:nvPr/>
            </p:nvSpPr>
            <p:spPr bwMode="auto">
              <a:xfrm>
                <a:off x="1795" y="2378"/>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01" name="Line 153"/>
              <p:cNvSpPr>
                <a:spLocks noChangeShapeType="1"/>
              </p:cNvSpPr>
              <p:nvPr/>
            </p:nvSpPr>
            <p:spPr bwMode="auto">
              <a:xfrm>
                <a:off x="2616" y="2378"/>
                <a:ext cx="815"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02" name="Rectangle 154"/>
              <p:cNvSpPr>
                <a:spLocks noChangeArrowheads="1"/>
              </p:cNvSpPr>
              <p:nvPr/>
            </p:nvSpPr>
            <p:spPr bwMode="auto">
              <a:xfrm>
                <a:off x="2616" y="2378"/>
                <a:ext cx="815"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03" name="Line 155"/>
              <p:cNvSpPr>
                <a:spLocks noChangeShapeType="1"/>
              </p:cNvSpPr>
              <p:nvPr/>
            </p:nvSpPr>
            <p:spPr bwMode="auto">
              <a:xfrm>
                <a:off x="3438" y="2378"/>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04" name="Rectangle 156"/>
              <p:cNvSpPr>
                <a:spLocks noChangeArrowheads="1"/>
              </p:cNvSpPr>
              <p:nvPr/>
            </p:nvSpPr>
            <p:spPr bwMode="auto">
              <a:xfrm>
                <a:off x="3438" y="2378"/>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05" name="Line 157"/>
              <p:cNvSpPr>
                <a:spLocks noChangeShapeType="1"/>
              </p:cNvSpPr>
              <p:nvPr/>
            </p:nvSpPr>
            <p:spPr bwMode="auto">
              <a:xfrm>
                <a:off x="685" y="2478"/>
                <a:ext cx="1102"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06" name="Rectangle 158"/>
              <p:cNvSpPr>
                <a:spLocks noChangeArrowheads="1"/>
              </p:cNvSpPr>
              <p:nvPr/>
            </p:nvSpPr>
            <p:spPr bwMode="auto">
              <a:xfrm>
                <a:off x="685" y="2478"/>
                <a:ext cx="1102" cy="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07" name="Line 159"/>
              <p:cNvSpPr>
                <a:spLocks noChangeShapeType="1"/>
              </p:cNvSpPr>
              <p:nvPr/>
            </p:nvSpPr>
            <p:spPr bwMode="auto">
              <a:xfrm>
                <a:off x="1795" y="2478"/>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08" name="Rectangle 160"/>
              <p:cNvSpPr>
                <a:spLocks noChangeArrowheads="1"/>
              </p:cNvSpPr>
              <p:nvPr/>
            </p:nvSpPr>
            <p:spPr bwMode="auto">
              <a:xfrm>
                <a:off x="1795" y="2478"/>
                <a:ext cx="814" cy="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09" name="Line 161"/>
              <p:cNvSpPr>
                <a:spLocks noChangeShapeType="1"/>
              </p:cNvSpPr>
              <p:nvPr/>
            </p:nvSpPr>
            <p:spPr bwMode="auto">
              <a:xfrm>
                <a:off x="2616" y="2478"/>
                <a:ext cx="815"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10" name="Rectangle 162"/>
              <p:cNvSpPr>
                <a:spLocks noChangeArrowheads="1"/>
              </p:cNvSpPr>
              <p:nvPr/>
            </p:nvSpPr>
            <p:spPr bwMode="auto">
              <a:xfrm>
                <a:off x="2616" y="2478"/>
                <a:ext cx="815" cy="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11" name="Line 163"/>
              <p:cNvSpPr>
                <a:spLocks noChangeShapeType="1"/>
              </p:cNvSpPr>
              <p:nvPr/>
            </p:nvSpPr>
            <p:spPr bwMode="auto">
              <a:xfrm>
                <a:off x="3438" y="2478"/>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12" name="Rectangle 164"/>
              <p:cNvSpPr>
                <a:spLocks noChangeArrowheads="1"/>
              </p:cNvSpPr>
              <p:nvPr/>
            </p:nvSpPr>
            <p:spPr bwMode="auto">
              <a:xfrm>
                <a:off x="3438" y="2478"/>
                <a:ext cx="814" cy="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13" name="Line 165"/>
              <p:cNvSpPr>
                <a:spLocks noChangeShapeType="1"/>
              </p:cNvSpPr>
              <p:nvPr/>
            </p:nvSpPr>
            <p:spPr bwMode="auto">
              <a:xfrm>
                <a:off x="685" y="2977"/>
                <a:ext cx="1102"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14" name="Rectangle 166"/>
              <p:cNvSpPr>
                <a:spLocks noChangeArrowheads="1"/>
              </p:cNvSpPr>
              <p:nvPr/>
            </p:nvSpPr>
            <p:spPr bwMode="auto">
              <a:xfrm>
                <a:off x="685" y="2977"/>
                <a:ext cx="1102"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15" name="Line 167"/>
              <p:cNvSpPr>
                <a:spLocks noChangeShapeType="1"/>
              </p:cNvSpPr>
              <p:nvPr/>
            </p:nvSpPr>
            <p:spPr bwMode="auto">
              <a:xfrm>
                <a:off x="1795" y="2977"/>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16" name="Rectangle 168"/>
              <p:cNvSpPr>
                <a:spLocks noChangeArrowheads="1"/>
              </p:cNvSpPr>
              <p:nvPr/>
            </p:nvSpPr>
            <p:spPr bwMode="auto">
              <a:xfrm>
                <a:off x="1795" y="2977"/>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17" name="Line 169"/>
              <p:cNvSpPr>
                <a:spLocks noChangeShapeType="1"/>
              </p:cNvSpPr>
              <p:nvPr/>
            </p:nvSpPr>
            <p:spPr bwMode="auto">
              <a:xfrm>
                <a:off x="2616" y="2977"/>
                <a:ext cx="815"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18" name="Rectangle 170"/>
              <p:cNvSpPr>
                <a:spLocks noChangeArrowheads="1"/>
              </p:cNvSpPr>
              <p:nvPr/>
            </p:nvSpPr>
            <p:spPr bwMode="auto">
              <a:xfrm>
                <a:off x="2616" y="2977"/>
                <a:ext cx="815"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19" name="Line 171"/>
              <p:cNvSpPr>
                <a:spLocks noChangeShapeType="1"/>
              </p:cNvSpPr>
              <p:nvPr/>
            </p:nvSpPr>
            <p:spPr bwMode="auto">
              <a:xfrm>
                <a:off x="3438" y="2977"/>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20" name="Rectangle 172"/>
              <p:cNvSpPr>
                <a:spLocks noChangeArrowheads="1"/>
              </p:cNvSpPr>
              <p:nvPr/>
            </p:nvSpPr>
            <p:spPr bwMode="auto">
              <a:xfrm>
                <a:off x="3438" y="2977"/>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21" name="Line 173"/>
              <p:cNvSpPr>
                <a:spLocks noChangeShapeType="1"/>
              </p:cNvSpPr>
              <p:nvPr/>
            </p:nvSpPr>
            <p:spPr bwMode="auto">
              <a:xfrm>
                <a:off x="685" y="3077"/>
                <a:ext cx="1102"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22" name="Rectangle 174"/>
              <p:cNvSpPr>
                <a:spLocks noChangeArrowheads="1"/>
              </p:cNvSpPr>
              <p:nvPr/>
            </p:nvSpPr>
            <p:spPr bwMode="auto">
              <a:xfrm>
                <a:off x="685" y="3077"/>
                <a:ext cx="1102"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23" name="Line 175"/>
              <p:cNvSpPr>
                <a:spLocks noChangeShapeType="1"/>
              </p:cNvSpPr>
              <p:nvPr/>
            </p:nvSpPr>
            <p:spPr bwMode="auto">
              <a:xfrm>
                <a:off x="1795" y="3077"/>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24" name="Rectangle 176"/>
              <p:cNvSpPr>
                <a:spLocks noChangeArrowheads="1"/>
              </p:cNvSpPr>
              <p:nvPr/>
            </p:nvSpPr>
            <p:spPr bwMode="auto">
              <a:xfrm>
                <a:off x="1795" y="3077"/>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25" name="Line 177"/>
              <p:cNvSpPr>
                <a:spLocks noChangeShapeType="1"/>
              </p:cNvSpPr>
              <p:nvPr/>
            </p:nvSpPr>
            <p:spPr bwMode="auto">
              <a:xfrm>
                <a:off x="2616" y="3077"/>
                <a:ext cx="815"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26" name="Rectangle 178"/>
              <p:cNvSpPr>
                <a:spLocks noChangeArrowheads="1"/>
              </p:cNvSpPr>
              <p:nvPr/>
            </p:nvSpPr>
            <p:spPr bwMode="auto">
              <a:xfrm>
                <a:off x="2616" y="3077"/>
                <a:ext cx="815"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27" name="Line 179"/>
              <p:cNvSpPr>
                <a:spLocks noChangeShapeType="1"/>
              </p:cNvSpPr>
              <p:nvPr/>
            </p:nvSpPr>
            <p:spPr bwMode="auto">
              <a:xfrm>
                <a:off x="3438" y="3077"/>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28" name="Rectangle 180"/>
              <p:cNvSpPr>
                <a:spLocks noChangeArrowheads="1"/>
              </p:cNvSpPr>
              <p:nvPr/>
            </p:nvSpPr>
            <p:spPr bwMode="auto">
              <a:xfrm>
                <a:off x="3438" y="3077"/>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29" name="Line 181"/>
              <p:cNvSpPr>
                <a:spLocks noChangeShapeType="1"/>
              </p:cNvSpPr>
              <p:nvPr/>
            </p:nvSpPr>
            <p:spPr bwMode="auto">
              <a:xfrm>
                <a:off x="685" y="3177"/>
                <a:ext cx="1102"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30" name="Rectangle 182"/>
              <p:cNvSpPr>
                <a:spLocks noChangeArrowheads="1"/>
              </p:cNvSpPr>
              <p:nvPr/>
            </p:nvSpPr>
            <p:spPr bwMode="auto">
              <a:xfrm>
                <a:off x="685" y="3177"/>
                <a:ext cx="1102"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31" name="Line 183"/>
              <p:cNvSpPr>
                <a:spLocks noChangeShapeType="1"/>
              </p:cNvSpPr>
              <p:nvPr/>
            </p:nvSpPr>
            <p:spPr bwMode="auto">
              <a:xfrm>
                <a:off x="1795" y="3177"/>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32" name="Rectangle 184"/>
              <p:cNvSpPr>
                <a:spLocks noChangeArrowheads="1"/>
              </p:cNvSpPr>
              <p:nvPr/>
            </p:nvSpPr>
            <p:spPr bwMode="auto">
              <a:xfrm>
                <a:off x="1795" y="3177"/>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33" name="Line 185"/>
              <p:cNvSpPr>
                <a:spLocks noChangeShapeType="1"/>
              </p:cNvSpPr>
              <p:nvPr/>
            </p:nvSpPr>
            <p:spPr bwMode="auto">
              <a:xfrm>
                <a:off x="2616" y="3177"/>
                <a:ext cx="815"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34" name="Rectangle 186"/>
              <p:cNvSpPr>
                <a:spLocks noChangeArrowheads="1"/>
              </p:cNvSpPr>
              <p:nvPr/>
            </p:nvSpPr>
            <p:spPr bwMode="auto">
              <a:xfrm>
                <a:off x="2616" y="3177"/>
                <a:ext cx="815"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35" name="Line 187"/>
              <p:cNvSpPr>
                <a:spLocks noChangeShapeType="1"/>
              </p:cNvSpPr>
              <p:nvPr/>
            </p:nvSpPr>
            <p:spPr bwMode="auto">
              <a:xfrm>
                <a:off x="3438" y="3177"/>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36" name="Rectangle 188"/>
              <p:cNvSpPr>
                <a:spLocks noChangeArrowheads="1"/>
              </p:cNvSpPr>
              <p:nvPr/>
            </p:nvSpPr>
            <p:spPr bwMode="auto">
              <a:xfrm>
                <a:off x="3438" y="3177"/>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37" name="Line 189"/>
              <p:cNvSpPr>
                <a:spLocks noChangeShapeType="1"/>
              </p:cNvSpPr>
              <p:nvPr/>
            </p:nvSpPr>
            <p:spPr bwMode="auto">
              <a:xfrm>
                <a:off x="685" y="3276"/>
                <a:ext cx="1102"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38" name="Rectangle 190"/>
              <p:cNvSpPr>
                <a:spLocks noChangeArrowheads="1"/>
              </p:cNvSpPr>
              <p:nvPr/>
            </p:nvSpPr>
            <p:spPr bwMode="auto">
              <a:xfrm>
                <a:off x="685" y="3276"/>
                <a:ext cx="1102"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39" name="Line 191"/>
              <p:cNvSpPr>
                <a:spLocks noChangeShapeType="1"/>
              </p:cNvSpPr>
              <p:nvPr/>
            </p:nvSpPr>
            <p:spPr bwMode="auto">
              <a:xfrm>
                <a:off x="1795" y="3276"/>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40" name="Rectangle 192"/>
              <p:cNvSpPr>
                <a:spLocks noChangeArrowheads="1"/>
              </p:cNvSpPr>
              <p:nvPr/>
            </p:nvSpPr>
            <p:spPr bwMode="auto">
              <a:xfrm>
                <a:off x="1795" y="3276"/>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41" name="Line 193"/>
              <p:cNvSpPr>
                <a:spLocks noChangeShapeType="1"/>
              </p:cNvSpPr>
              <p:nvPr/>
            </p:nvSpPr>
            <p:spPr bwMode="auto">
              <a:xfrm>
                <a:off x="2616" y="3276"/>
                <a:ext cx="815"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42" name="Rectangle 194"/>
              <p:cNvSpPr>
                <a:spLocks noChangeArrowheads="1"/>
              </p:cNvSpPr>
              <p:nvPr/>
            </p:nvSpPr>
            <p:spPr bwMode="auto">
              <a:xfrm>
                <a:off x="2616" y="3276"/>
                <a:ext cx="815"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43" name="Line 195"/>
              <p:cNvSpPr>
                <a:spLocks noChangeShapeType="1"/>
              </p:cNvSpPr>
              <p:nvPr/>
            </p:nvSpPr>
            <p:spPr bwMode="auto">
              <a:xfrm>
                <a:off x="3438" y="3276"/>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44" name="Rectangle 196"/>
              <p:cNvSpPr>
                <a:spLocks noChangeArrowheads="1"/>
              </p:cNvSpPr>
              <p:nvPr/>
            </p:nvSpPr>
            <p:spPr bwMode="auto">
              <a:xfrm>
                <a:off x="3438" y="3276"/>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45" name="Line 197"/>
              <p:cNvSpPr>
                <a:spLocks noChangeShapeType="1"/>
              </p:cNvSpPr>
              <p:nvPr/>
            </p:nvSpPr>
            <p:spPr bwMode="auto">
              <a:xfrm>
                <a:off x="685" y="3472"/>
                <a:ext cx="1110"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46" name="Rectangle 198"/>
              <p:cNvSpPr>
                <a:spLocks noChangeArrowheads="1"/>
              </p:cNvSpPr>
              <p:nvPr/>
            </p:nvSpPr>
            <p:spPr bwMode="auto">
              <a:xfrm>
                <a:off x="685" y="3472"/>
                <a:ext cx="1110" cy="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47" name="Line 199"/>
              <p:cNvSpPr>
                <a:spLocks noChangeShapeType="1"/>
              </p:cNvSpPr>
              <p:nvPr/>
            </p:nvSpPr>
            <p:spPr bwMode="auto">
              <a:xfrm>
                <a:off x="1795" y="3476"/>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48" name="Rectangle 200"/>
              <p:cNvSpPr>
                <a:spLocks noChangeArrowheads="1"/>
              </p:cNvSpPr>
              <p:nvPr/>
            </p:nvSpPr>
            <p:spPr bwMode="auto">
              <a:xfrm>
                <a:off x="1795" y="3476"/>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49" name="Line 201"/>
              <p:cNvSpPr>
                <a:spLocks noChangeShapeType="1"/>
              </p:cNvSpPr>
              <p:nvPr/>
            </p:nvSpPr>
            <p:spPr bwMode="auto">
              <a:xfrm>
                <a:off x="2616" y="3476"/>
                <a:ext cx="815"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50" name="Rectangle 202"/>
              <p:cNvSpPr>
                <a:spLocks noChangeArrowheads="1"/>
              </p:cNvSpPr>
              <p:nvPr/>
            </p:nvSpPr>
            <p:spPr bwMode="auto">
              <a:xfrm>
                <a:off x="2616" y="3476"/>
                <a:ext cx="815"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51" name="Line 203"/>
              <p:cNvSpPr>
                <a:spLocks noChangeShapeType="1"/>
              </p:cNvSpPr>
              <p:nvPr/>
            </p:nvSpPr>
            <p:spPr bwMode="auto">
              <a:xfrm>
                <a:off x="3438" y="3476"/>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52" name="Rectangle 204"/>
              <p:cNvSpPr>
                <a:spLocks noChangeArrowheads="1"/>
              </p:cNvSpPr>
              <p:nvPr/>
            </p:nvSpPr>
            <p:spPr bwMode="auto">
              <a:xfrm>
                <a:off x="3438" y="3476"/>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sp>
          <p:nvSpPr>
            <p:cNvPr id="2254" name="Line 206"/>
            <p:cNvSpPr>
              <a:spLocks noChangeShapeType="1"/>
            </p:cNvSpPr>
            <p:nvPr/>
          </p:nvSpPr>
          <p:spPr bwMode="auto">
            <a:xfrm>
              <a:off x="1787" y="1782"/>
              <a:ext cx="1" cy="1698"/>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55" name="Rectangle 207"/>
            <p:cNvSpPr>
              <a:spLocks noChangeArrowheads="1"/>
            </p:cNvSpPr>
            <p:nvPr/>
          </p:nvSpPr>
          <p:spPr bwMode="auto">
            <a:xfrm>
              <a:off x="1787" y="1782"/>
              <a:ext cx="8" cy="169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56" name="Line 208"/>
            <p:cNvSpPr>
              <a:spLocks noChangeShapeType="1"/>
            </p:cNvSpPr>
            <p:nvPr/>
          </p:nvSpPr>
          <p:spPr bwMode="auto">
            <a:xfrm>
              <a:off x="2609" y="1782"/>
              <a:ext cx="1" cy="1696"/>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57" name="Rectangle 209"/>
            <p:cNvSpPr>
              <a:spLocks noChangeArrowheads="1"/>
            </p:cNvSpPr>
            <p:nvPr/>
          </p:nvSpPr>
          <p:spPr bwMode="auto">
            <a:xfrm>
              <a:off x="2609" y="1782"/>
              <a:ext cx="7" cy="1696"/>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58" name="Line 210"/>
            <p:cNvSpPr>
              <a:spLocks noChangeShapeType="1"/>
            </p:cNvSpPr>
            <p:nvPr/>
          </p:nvSpPr>
          <p:spPr bwMode="auto">
            <a:xfrm>
              <a:off x="3431" y="1782"/>
              <a:ext cx="1" cy="1696"/>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59" name="Rectangle 211"/>
            <p:cNvSpPr>
              <a:spLocks noChangeArrowheads="1"/>
            </p:cNvSpPr>
            <p:nvPr/>
          </p:nvSpPr>
          <p:spPr bwMode="auto">
            <a:xfrm>
              <a:off x="3431" y="1782"/>
              <a:ext cx="7" cy="1696"/>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60" name="Line 212"/>
            <p:cNvSpPr>
              <a:spLocks noChangeShapeType="1"/>
            </p:cNvSpPr>
            <p:nvPr/>
          </p:nvSpPr>
          <p:spPr bwMode="auto">
            <a:xfrm>
              <a:off x="4252" y="1782"/>
              <a:ext cx="1" cy="1696"/>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61" name="Rectangle 213"/>
            <p:cNvSpPr>
              <a:spLocks noChangeArrowheads="1"/>
            </p:cNvSpPr>
            <p:nvPr/>
          </p:nvSpPr>
          <p:spPr bwMode="auto">
            <a:xfrm>
              <a:off x="4252" y="1782"/>
              <a:ext cx="8" cy="1696"/>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62" name="Line 214"/>
            <p:cNvSpPr>
              <a:spLocks noChangeShapeType="1"/>
            </p:cNvSpPr>
            <p:nvPr/>
          </p:nvSpPr>
          <p:spPr bwMode="auto">
            <a:xfrm>
              <a:off x="5074" y="1782"/>
              <a:ext cx="1" cy="1696"/>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63" name="Rectangle 215"/>
            <p:cNvSpPr>
              <a:spLocks noChangeArrowheads="1"/>
            </p:cNvSpPr>
            <p:nvPr/>
          </p:nvSpPr>
          <p:spPr bwMode="auto">
            <a:xfrm>
              <a:off x="5074" y="1782"/>
              <a:ext cx="8" cy="1696"/>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64" name="Line 216"/>
            <p:cNvSpPr>
              <a:spLocks noChangeShapeType="1"/>
            </p:cNvSpPr>
            <p:nvPr/>
          </p:nvSpPr>
          <p:spPr bwMode="auto">
            <a:xfrm>
              <a:off x="677" y="1775"/>
              <a:ext cx="1" cy="1705"/>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65" name="Rectangle 217"/>
            <p:cNvSpPr>
              <a:spLocks noChangeArrowheads="1"/>
            </p:cNvSpPr>
            <p:nvPr/>
          </p:nvSpPr>
          <p:spPr bwMode="auto">
            <a:xfrm>
              <a:off x="677" y="1775"/>
              <a:ext cx="8" cy="170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66" name="Line 218"/>
            <p:cNvSpPr>
              <a:spLocks noChangeShapeType="1"/>
            </p:cNvSpPr>
            <p:nvPr/>
          </p:nvSpPr>
          <p:spPr bwMode="auto">
            <a:xfrm>
              <a:off x="2202" y="1982"/>
              <a:ext cx="1" cy="1197"/>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67" name="Rectangle 219"/>
            <p:cNvSpPr>
              <a:spLocks noChangeArrowheads="1"/>
            </p:cNvSpPr>
            <p:nvPr/>
          </p:nvSpPr>
          <p:spPr bwMode="auto">
            <a:xfrm>
              <a:off x="2202" y="1982"/>
              <a:ext cx="2" cy="119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68" name="Line 220"/>
            <p:cNvSpPr>
              <a:spLocks noChangeShapeType="1"/>
            </p:cNvSpPr>
            <p:nvPr/>
          </p:nvSpPr>
          <p:spPr bwMode="auto">
            <a:xfrm>
              <a:off x="3024" y="1982"/>
              <a:ext cx="1" cy="1197"/>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69" name="Rectangle 221"/>
            <p:cNvSpPr>
              <a:spLocks noChangeArrowheads="1"/>
            </p:cNvSpPr>
            <p:nvPr/>
          </p:nvSpPr>
          <p:spPr bwMode="auto">
            <a:xfrm>
              <a:off x="3024" y="1982"/>
              <a:ext cx="1" cy="119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70" name="Line 222"/>
            <p:cNvSpPr>
              <a:spLocks noChangeShapeType="1"/>
            </p:cNvSpPr>
            <p:nvPr/>
          </p:nvSpPr>
          <p:spPr bwMode="auto">
            <a:xfrm>
              <a:off x="3845" y="1982"/>
              <a:ext cx="1" cy="1197"/>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71" name="Rectangle 223"/>
            <p:cNvSpPr>
              <a:spLocks noChangeArrowheads="1"/>
            </p:cNvSpPr>
            <p:nvPr/>
          </p:nvSpPr>
          <p:spPr bwMode="auto">
            <a:xfrm>
              <a:off x="3845" y="1982"/>
              <a:ext cx="2" cy="119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72" name="Line 224"/>
            <p:cNvSpPr>
              <a:spLocks noChangeShapeType="1"/>
            </p:cNvSpPr>
            <p:nvPr/>
          </p:nvSpPr>
          <p:spPr bwMode="auto">
            <a:xfrm>
              <a:off x="4667" y="1982"/>
              <a:ext cx="1" cy="1197"/>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73" name="Rectangle 225"/>
            <p:cNvSpPr>
              <a:spLocks noChangeArrowheads="1"/>
            </p:cNvSpPr>
            <p:nvPr/>
          </p:nvSpPr>
          <p:spPr bwMode="auto">
            <a:xfrm>
              <a:off x="4667" y="1982"/>
              <a:ext cx="2" cy="119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74" name="Line 226"/>
            <p:cNvSpPr>
              <a:spLocks noChangeShapeType="1"/>
            </p:cNvSpPr>
            <p:nvPr/>
          </p:nvSpPr>
          <p:spPr bwMode="auto">
            <a:xfrm>
              <a:off x="1795" y="1575"/>
              <a:ext cx="328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75" name="Rectangle 227"/>
            <p:cNvSpPr>
              <a:spLocks noChangeArrowheads="1"/>
            </p:cNvSpPr>
            <p:nvPr/>
          </p:nvSpPr>
          <p:spPr bwMode="auto">
            <a:xfrm>
              <a:off x="1795" y="1575"/>
              <a:ext cx="328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76" name="Line 228"/>
            <p:cNvSpPr>
              <a:spLocks noChangeShapeType="1"/>
            </p:cNvSpPr>
            <p:nvPr/>
          </p:nvSpPr>
          <p:spPr bwMode="auto">
            <a:xfrm>
              <a:off x="1795" y="1775"/>
              <a:ext cx="328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77" name="Rectangle 229"/>
            <p:cNvSpPr>
              <a:spLocks noChangeArrowheads="1"/>
            </p:cNvSpPr>
            <p:nvPr/>
          </p:nvSpPr>
          <p:spPr bwMode="auto">
            <a:xfrm>
              <a:off x="1795" y="1775"/>
              <a:ext cx="3287"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78" name="Line 230"/>
            <p:cNvSpPr>
              <a:spLocks noChangeShapeType="1"/>
            </p:cNvSpPr>
            <p:nvPr/>
          </p:nvSpPr>
          <p:spPr bwMode="auto">
            <a:xfrm>
              <a:off x="685" y="1974"/>
              <a:ext cx="4397"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79" name="Rectangle 231"/>
            <p:cNvSpPr>
              <a:spLocks noChangeArrowheads="1"/>
            </p:cNvSpPr>
            <p:nvPr/>
          </p:nvSpPr>
          <p:spPr bwMode="auto">
            <a:xfrm>
              <a:off x="685" y="1974"/>
              <a:ext cx="4397" cy="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80" name="Line 232"/>
            <p:cNvSpPr>
              <a:spLocks noChangeShapeType="1"/>
            </p:cNvSpPr>
            <p:nvPr/>
          </p:nvSpPr>
          <p:spPr bwMode="auto">
            <a:xfrm>
              <a:off x="4260" y="2078"/>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81" name="Rectangle 233"/>
            <p:cNvSpPr>
              <a:spLocks noChangeArrowheads="1"/>
            </p:cNvSpPr>
            <p:nvPr/>
          </p:nvSpPr>
          <p:spPr bwMode="auto">
            <a:xfrm>
              <a:off x="4260" y="2078"/>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82" name="Line 234"/>
            <p:cNvSpPr>
              <a:spLocks noChangeShapeType="1"/>
            </p:cNvSpPr>
            <p:nvPr/>
          </p:nvSpPr>
          <p:spPr bwMode="auto">
            <a:xfrm>
              <a:off x="4260" y="2378"/>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83" name="Rectangle 235"/>
            <p:cNvSpPr>
              <a:spLocks noChangeArrowheads="1"/>
            </p:cNvSpPr>
            <p:nvPr/>
          </p:nvSpPr>
          <p:spPr bwMode="auto">
            <a:xfrm>
              <a:off x="4260" y="2378"/>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84" name="Line 236"/>
            <p:cNvSpPr>
              <a:spLocks noChangeShapeType="1"/>
            </p:cNvSpPr>
            <p:nvPr/>
          </p:nvSpPr>
          <p:spPr bwMode="auto">
            <a:xfrm>
              <a:off x="4260" y="2478"/>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85" name="Rectangle 237"/>
            <p:cNvSpPr>
              <a:spLocks noChangeArrowheads="1"/>
            </p:cNvSpPr>
            <p:nvPr/>
          </p:nvSpPr>
          <p:spPr bwMode="auto">
            <a:xfrm>
              <a:off x="4260" y="2478"/>
              <a:ext cx="814" cy="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86" name="Line 238"/>
            <p:cNvSpPr>
              <a:spLocks noChangeShapeType="1"/>
            </p:cNvSpPr>
            <p:nvPr/>
          </p:nvSpPr>
          <p:spPr bwMode="auto">
            <a:xfrm>
              <a:off x="4260" y="2977"/>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87" name="Rectangle 239"/>
            <p:cNvSpPr>
              <a:spLocks noChangeArrowheads="1"/>
            </p:cNvSpPr>
            <p:nvPr/>
          </p:nvSpPr>
          <p:spPr bwMode="auto">
            <a:xfrm>
              <a:off x="4260" y="2977"/>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88" name="Line 240"/>
            <p:cNvSpPr>
              <a:spLocks noChangeShapeType="1"/>
            </p:cNvSpPr>
            <p:nvPr/>
          </p:nvSpPr>
          <p:spPr bwMode="auto">
            <a:xfrm>
              <a:off x="4260" y="3077"/>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89" name="Rectangle 241"/>
            <p:cNvSpPr>
              <a:spLocks noChangeArrowheads="1"/>
            </p:cNvSpPr>
            <p:nvPr/>
          </p:nvSpPr>
          <p:spPr bwMode="auto">
            <a:xfrm>
              <a:off x="4260" y="3077"/>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90" name="Line 242"/>
            <p:cNvSpPr>
              <a:spLocks noChangeShapeType="1"/>
            </p:cNvSpPr>
            <p:nvPr/>
          </p:nvSpPr>
          <p:spPr bwMode="auto">
            <a:xfrm>
              <a:off x="4260" y="3177"/>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91" name="Rectangle 243"/>
            <p:cNvSpPr>
              <a:spLocks noChangeArrowheads="1"/>
            </p:cNvSpPr>
            <p:nvPr/>
          </p:nvSpPr>
          <p:spPr bwMode="auto">
            <a:xfrm>
              <a:off x="4260" y="3177"/>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92" name="Line 244"/>
            <p:cNvSpPr>
              <a:spLocks noChangeShapeType="1"/>
            </p:cNvSpPr>
            <p:nvPr/>
          </p:nvSpPr>
          <p:spPr bwMode="auto">
            <a:xfrm>
              <a:off x="4260" y="3276"/>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93" name="Rectangle 245"/>
            <p:cNvSpPr>
              <a:spLocks noChangeArrowheads="1"/>
            </p:cNvSpPr>
            <p:nvPr/>
          </p:nvSpPr>
          <p:spPr bwMode="auto">
            <a:xfrm>
              <a:off x="4260" y="3276"/>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294" name="Line 246"/>
            <p:cNvSpPr>
              <a:spLocks noChangeShapeType="1"/>
            </p:cNvSpPr>
            <p:nvPr/>
          </p:nvSpPr>
          <p:spPr bwMode="auto">
            <a:xfrm>
              <a:off x="4260" y="3476"/>
              <a:ext cx="814" cy="1"/>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95" name="Rectangle 247"/>
            <p:cNvSpPr>
              <a:spLocks noChangeArrowheads="1"/>
            </p:cNvSpPr>
            <p:nvPr/>
          </p:nvSpPr>
          <p:spPr bwMode="auto">
            <a:xfrm>
              <a:off x="4260" y="3476"/>
              <a:ext cx="814"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spTree>
    <p:extLst>
      <p:ext uri="{BB962C8B-B14F-4D97-AF65-F5344CB8AC3E}">
        <p14:creationId xmlns:p14="http://schemas.microsoft.com/office/powerpoint/2010/main" val="314919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830D4EF1-2FB9-4CDA-AD22-D945B346B2F0}" type="slidenum">
              <a:rPr lang="es-CL" smtClean="0"/>
              <a:pPr/>
              <a:t>4</a:t>
            </a:fld>
            <a:endParaRPr lang="es-CL" dirty="0"/>
          </a:p>
        </p:txBody>
      </p:sp>
      <p:sp>
        <p:nvSpPr>
          <p:cNvPr id="7" name="Content Placeholder 2"/>
          <p:cNvSpPr>
            <a:spLocks noGrp="1"/>
          </p:cNvSpPr>
          <p:nvPr>
            <p:ph idx="1"/>
            <p:custDataLst>
              <p:tags r:id="rId1"/>
            </p:custDataLst>
          </p:nvPr>
        </p:nvSpPr>
        <p:spPr>
          <a:xfrm>
            <a:off x="395536" y="1451917"/>
            <a:ext cx="8352928" cy="4713387"/>
          </a:xfrm>
        </p:spPr>
        <p:txBody>
          <a:bodyPr/>
          <a:lstStyle/>
          <a:p>
            <a:pPr lvl="2" algn="just"/>
            <a:r>
              <a:rPr lang="es-CL" sz="1400" dirty="0"/>
              <a:t>El Fondo Nacional de Salud (FONASA) es el organismo público encargado de otorgar cobertura de atención de salud.</a:t>
            </a:r>
          </a:p>
          <a:p>
            <a:pPr lvl="2" algn="just"/>
            <a:endParaRPr lang="es-CL" sz="1400" dirty="0"/>
          </a:p>
          <a:p>
            <a:pPr lvl="2" algn="just"/>
            <a:r>
              <a:rPr lang="es-CL" sz="1400" dirty="0"/>
              <a:t>Se cotiza el 7% de la remuneración imponible</a:t>
            </a:r>
          </a:p>
          <a:p>
            <a:pPr marL="0" lvl="2" indent="0" algn="just">
              <a:buNone/>
            </a:pPr>
            <a:endParaRPr lang="es-CL" sz="1400" dirty="0"/>
          </a:p>
          <a:p>
            <a:pPr lvl="2" algn="just"/>
            <a:r>
              <a:rPr lang="es-CL" sz="1400" dirty="0"/>
              <a:t>Es beneficiario de FONASA el trabajador dependiente de los sectores público y privado, el trabajador independiente y quien cotice en cualquier régimen legal de previsión en calidad de imponente voluntario que cotiza en FONASA. </a:t>
            </a:r>
          </a:p>
          <a:p>
            <a:pPr marL="0" lvl="2" indent="0" algn="just">
              <a:buNone/>
            </a:pPr>
            <a:endParaRPr lang="es-CL" dirty="0"/>
          </a:p>
          <a:p>
            <a:pPr lvl="2"/>
            <a:endParaRPr lang="es-CL" dirty="0"/>
          </a:p>
        </p:txBody>
      </p:sp>
      <p:sp>
        <p:nvSpPr>
          <p:cNvPr id="8" name="1 Título"/>
          <p:cNvSpPr>
            <a:spLocks noGrp="1"/>
          </p:cNvSpPr>
          <p:nvPr>
            <p:ph type="title"/>
          </p:nvPr>
        </p:nvSpPr>
        <p:spPr>
          <a:xfrm>
            <a:off x="395536" y="404664"/>
            <a:ext cx="8352928" cy="738932"/>
          </a:xfrm>
        </p:spPr>
        <p:txBody>
          <a:bodyPr>
            <a:normAutofit/>
          </a:bodyPr>
          <a:lstStyle/>
          <a:p>
            <a:r>
              <a:rPr lang="es-CL" altLang="en-US" dirty="0"/>
              <a:t>¿Qué es FONASA y quienes pueden ser sus beneficiarios?</a:t>
            </a:r>
            <a:endParaRPr lang="es-CL" dirty="0"/>
          </a:p>
        </p:txBody>
      </p:sp>
      <p:pic>
        <p:nvPicPr>
          <p:cNvPr id="9" name="Picture 2" descr="\\FILE-NA1-08\USERDATA1$\juan9614\Desktop\Logo_de_Fona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476360"/>
            <a:ext cx="2016224" cy="688944"/>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pie de página 5"/>
          <p:cNvSpPr>
            <a:spLocks noGrp="1"/>
          </p:cNvSpPr>
          <p:nvPr>
            <p:ph type="ftr" sz="quarter" idx="4294967295"/>
          </p:nvPr>
        </p:nvSpPr>
        <p:spPr>
          <a:xfrm>
            <a:off x="350105" y="6473906"/>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11" name="Rectángulo 10"/>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Fonasa</a:t>
            </a:r>
            <a:endParaRPr lang="en-US" sz="1100" b="1" dirty="0"/>
          </a:p>
        </p:txBody>
      </p:sp>
    </p:spTree>
    <p:extLst>
      <p:ext uri="{BB962C8B-B14F-4D97-AF65-F5344CB8AC3E}">
        <p14:creationId xmlns:p14="http://schemas.microsoft.com/office/powerpoint/2010/main" val="399272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500042"/>
            <a:ext cx="4542782"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Seguro de Vida y Escolaridad</a:t>
            </a:r>
          </a:p>
        </p:txBody>
      </p:sp>
      <p:sp>
        <p:nvSpPr>
          <p:cNvPr id="3" name="Rectangle 11"/>
          <p:cNvSpPr>
            <a:spLocks noChangeArrowheads="1"/>
          </p:cNvSpPr>
          <p:nvPr/>
        </p:nvSpPr>
        <p:spPr bwMode="auto">
          <a:xfrm>
            <a:off x="357158" y="1500174"/>
            <a:ext cx="4038600" cy="4000528"/>
          </a:xfrm>
          <a:prstGeom prst="rect">
            <a:avLst/>
          </a:prstGeom>
          <a:noFill/>
          <a:ln w="9525">
            <a:noFill/>
            <a:miter lim="800000"/>
            <a:headEnd/>
            <a:tailEnd/>
          </a:ln>
        </p:spPr>
        <p:txBody>
          <a:bodyPr/>
          <a:lstStyle/>
          <a:p>
            <a:pPr algn="l">
              <a:tabLst>
                <a:tab pos="0" algn="l"/>
              </a:tabLst>
            </a:pPr>
            <a:r>
              <a:rPr lang="es-ES_tradnl" sz="1700" b="1" dirty="0">
                <a:latin typeface="Centaur" pitchFamily="18" charset="0"/>
              </a:rPr>
              <a:t>Descripción General de las Coberturas</a:t>
            </a:r>
          </a:p>
          <a:p>
            <a:pPr algn="l">
              <a:tabLst>
                <a:tab pos="0" algn="l"/>
              </a:tabLst>
            </a:pPr>
            <a:endParaRPr lang="es-ES_tradnl" sz="1400" dirty="0">
              <a:latin typeface="Centaur" pitchFamily="18" charset="0"/>
            </a:endParaRPr>
          </a:p>
          <a:p>
            <a:pPr algn="l">
              <a:tabLst>
                <a:tab pos="0" algn="l"/>
              </a:tabLst>
            </a:pPr>
            <a:r>
              <a:rPr lang="es-ES_tradnl" sz="1400" b="1" dirty="0">
                <a:latin typeface="Centaur" pitchFamily="18" charset="0"/>
              </a:rPr>
              <a:t>Seguro de Vida</a:t>
            </a:r>
          </a:p>
          <a:p>
            <a:pPr marL="190500" lvl="1" algn="l">
              <a:tabLst>
                <a:tab pos="0" algn="l"/>
              </a:tabLst>
            </a:pPr>
            <a:r>
              <a:rPr lang="es-ES_tradnl" sz="1400" dirty="0">
                <a:latin typeface="Centaur" pitchFamily="18" charset="0"/>
              </a:rPr>
              <a:t>En caso de fallecimiento el seguro pagará un múltiplo de su Sueldo Base, de acuerdo al Plan contratado.</a:t>
            </a:r>
          </a:p>
          <a:p>
            <a:pPr algn="l">
              <a:tabLst>
                <a:tab pos="0" algn="l"/>
              </a:tabLst>
            </a:pPr>
            <a:endParaRPr lang="es-ES_tradnl" sz="1400" dirty="0">
              <a:latin typeface="Centaur" pitchFamily="18" charset="0"/>
            </a:endParaRPr>
          </a:p>
          <a:p>
            <a:pPr algn="l">
              <a:tabLst>
                <a:tab pos="0" algn="l"/>
              </a:tabLst>
            </a:pPr>
            <a:r>
              <a:rPr lang="es-ES_tradnl" sz="1400" b="1" dirty="0">
                <a:latin typeface="Centaur" pitchFamily="18" charset="0"/>
              </a:rPr>
              <a:t>Seguro de Escolaridad</a:t>
            </a:r>
          </a:p>
          <a:p>
            <a:pPr marL="190500" lvl="1" algn="l">
              <a:tabLst>
                <a:tab pos="0" algn="l"/>
              </a:tabLst>
            </a:pPr>
            <a:r>
              <a:rPr lang="es-ES_tradnl" sz="1400" dirty="0">
                <a:latin typeface="Centaur" pitchFamily="18" charset="0"/>
              </a:rPr>
              <a:t>En caso de fallecimiento o invalidez total y permanente 2/3 del trabajador, el seguro pagará la educación de los hijos inscritos, de acuerdo al plan contratado.</a:t>
            </a:r>
          </a:p>
          <a:p>
            <a:pPr algn="l">
              <a:tabLst>
                <a:tab pos="0" algn="l"/>
              </a:tabLst>
            </a:pPr>
            <a:endParaRPr lang="es-ES_tradnl" sz="1400" dirty="0">
              <a:latin typeface="Centaur" pitchFamily="18" charset="0"/>
            </a:endParaRPr>
          </a:p>
          <a:p>
            <a:pPr algn="l">
              <a:tabLst>
                <a:tab pos="0" algn="l"/>
              </a:tabLst>
            </a:pPr>
            <a:endParaRPr lang="es-ES_tradnl" sz="1200" dirty="0"/>
          </a:p>
        </p:txBody>
      </p:sp>
      <p:sp>
        <p:nvSpPr>
          <p:cNvPr id="4" name="Rectangle 12"/>
          <p:cNvSpPr>
            <a:spLocks noChangeArrowheads="1"/>
          </p:cNvSpPr>
          <p:nvPr/>
        </p:nvSpPr>
        <p:spPr bwMode="auto">
          <a:xfrm>
            <a:off x="4643438" y="1524000"/>
            <a:ext cx="4176712" cy="4629150"/>
          </a:xfrm>
          <a:prstGeom prst="rect">
            <a:avLst/>
          </a:prstGeom>
          <a:noFill/>
          <a:ln w="9525">
            <a:noFill/>
            <a:miter lim="800000"/>
            <a:headEnd/>
            <a:tailEnd/>
          </a:ln>
        </p:spPr>
        <p:txBody>
          <a:bodyPr/>
          <a:lstStyle/>
          <a:p>
            <a:pPr marL="342900" indent="-342900" algn="l"/>
            <a:r>
              <a:rPr lang="es-ES_tradnl" sz="1700" b="1" dirty="0">
                <a:latin typeface="Centaur" pitchFamily="18" charset="0"/>
              </a:rPr>
              <a:t>Requisitos de Inscripción.</a:t>
            </a:r>
          </a:p>
          <a:p>
            <a:pPr algn="l">
              <a:lnSpc>
                <a:spcPct val="150000"/>
              </a:lnSpc>
              <a:tabLst>
                <a:tab pos="357188" algn="l"/>
              </a:tabLst>
            </a:pPr>
            <a:r>
              <a:rPr lang="es-ES_tradnl" sz="1400" dirty="0">
                <a:latin typeface="Centaur" pitchFamily="18" charset="0"/>
              </a:rPr>
              <a:t>Cada uno de los trabajadores que opte por estas coberturas deberá cumplir con los siguientes requisitos:</a:t>
            </a:r>
          </a:p>
          <a:p>
            <a:pPr marL="539750" lvl="1" indent="-82550" algn="l">
              <a:lnSpc>
                <a:spcPct val="150000"/>
              </a:lnSpc>
              <a:buFont typeface="Wingdings" pitchFamily="2" charset="2"/>
              <a:buChar char="v"/>
            </a:pPr>
            <a:r>
              <a:rPr lang="es-ES_tradnl" sz="1400" dirty="0">
                <a:latin typeface="Centaur" pitchFamily="18" charset="0"/>
              </a:rPr>
              <a:t>La aseguradora se reserva el derecho de aceptar, rechazar, restringir o </a:t>
            </a:r>
            <a:r>
              <a:rPr lang="es-ES_tradnl" sz="1400" dirty="0" err="1">
                <a:latin typeface="Centaur" pitchFamily="18" charset="0"/>
              </a:rPr>
              <a:t>sobreprimar</a:t>
            </a:r>
            <a:r>
              <a:rPr lang="es-ES_tradnl" sz="1400" dirty="0">
                <a:latin typeface="Centaur" pitchFamily="18" charset="0"/>
              </a:rPr>
              <a:t> la cobertura solicitada, así como de requerir de antecedentes adicionales o eventuales exámenes médicos.</a:t>
            </a:r>
          </a:p>
          <a:p>
            <a:pPr marL="539750" lvl="1" indent="-82550" algn="l">
              <a:buFont typeface="Wingdings" pitchFamily="2" charset="2"/>
              <a:buChar char="v"/>
            </a:pPr>
            <a:endParaRPr lang="es-ES_tradnl" sz="1400" dirty="0">
              <a:latin typeface="Centaur" pitchFamily="18" charset="0"/>
            </a:endParaRPr>
          </a:p>
          <a:p>
            <a:pPr marL="630238" lvl="1" indent="-173038" algn="l">
              <a:lnSpc>
                <a:spcPct val="150000"/>
              </a:lnSpc>
              <a:buFont typeface="Wingdings" pitchFamily="2" charset="2"/>
              <a:buChar char="v"/>
            </a:pPr>
            <a:r>
              <a:rPr lang="es-ES_tradnl" sz="1400" dirty="0">
                <a:latin typeface="Centaur" pitchFamily="18" charset="0"/>
              </a:rPr>
              <a:t>La edad tope de ingreso es de 65 años, y la de permanencia es de 70 años.</a:t>
            </a:r>
          </a:p>
          <a:p>
            <a:pPr marL="630238" lvl="1" indent="-173038" algn="l">
              <a:buFont typeface="Wingdings" pitchFamily="2" charset="2"/>
              <a:buChar char="v"/>
            </a:pPr>
            <a:endParaRPr lang="es-ES_tradnl" sz="1400" dirty="0">
              <a:latin typeface="Centaur" pitchFamily="18" charset="0"/>
            </a:endParaRPr>
          </a:p>
          <a:p>
            <a:pPr marL="539750" lvl="1" indent="-82550" algn="l">
              <a:lnSpc>
                <a:spcPct val="150000"/>
              </a:lnSpc>
              <a:buFont typeface="Wingdings" pitchFamily="2" charset="2"/>
              <a:buChar char="v"/>
            </a:pPr>
            <a:r>
              <a:rPr lang="es-ES_tradnl" sz="1400" dirty="0">
                <a:latin typeface="Centaur" pitchFamily="18" charset="0"/>
              </a:rPr>
              <a:t>Cada trabajador deberá designar a el o los beneficiarios del Seguro de Vida, en el formulario que Vida Security proporciona.</a:t>
            </a:r>
          </a:p>
          <a:p>
            <a:pPr marL="742950" lvl="1" indent="-285750" algn="l"/>
            <a:r>
              <a:rPr lang="es-ES_tradnl" sz="1000" dirty="0"/>
              <a:t>	</a:t>
            </a:r>
          </a:p>
          <a:p>
            <a:pPr marL="742950" lvl="1" indent="-285750" algn="l"/>
            <a:r>
              <a:rPr lang="es-ES_tradnl" sz="1000" dirty="0"/>
              <a:t>	</a:t>
            </a:r>
          </a:p>
        </p:txBody>
      </p:sp>
      <p:sp>
        <p:nvSpPr>
          <p:cNvPr id="40" name="Rectangle 3"/>
          <p:cNvSpPr>
            <a:spLocks noChangeArrowheads="1"/>
          </p:cNvSpPr>
          <p:nvPr/>
        </p:nvSpPr>
        <p:spPr bwMode="auto">
          <a:xfrm>
            <a:off x="461963" y="4214818"/>
            <a:ext cx="4038600" cy="717542"/>
          </a:xfrm>
          <a:prstGeom prst="rect">
            <a:avLst/>
          </a:prstGeom>
          <a:noFill/>
          <a:ln w="9525">
            <a:noFill/>
            <a:miter lim="800000"/>
            <a:headEnd/>
            <a:tailEnd/>
          </a:ln>
        </p:spPr>
        <p:txBody>
          <a:bodyPr/>
          <a:lstStyle/>
          <a:p>
            <a:pPr marL="342900" indent="-342900" algn="l">
              <a:lnSpc>
                <a:spcPct val="100000"/>
              </a:lnSpc>
            </a:pPr>
            <a:r>
              <a:rPr lang="es-ES_tradnl" sz="1700" b="1" dirty="0">
                <a:latin typeface="Centaur" pitchFamily="18" charset="0"/>
              </a:rPr>
              <a:t>Alternativas Disponibles.</a:t>
            </a:r>
          </a:p>
          <a:p>
            <a:pPr marL="342900" indent="-342900" algn="l">
              <a:lnSpc>
                <a:spcPct val="100000"/>
              </a:lnSpc>
              <a:buFontTx/>
              <a:buChar char="•"/>
            </a:pPr>
            <a:r>
              <a:rPr lang="es-ES_tradnl" sz="1400" dirty="0">
                <a:latin typeface="Centaur" pitchFamily="18" charset="0"/>
              </a:rPr>
              <a:t>Cada trabajador podrá definir libremente su capital asegurado:</a:t>
            </a:r>
          </a:p>
          <a:p>
            <a:pPr marL="742950" lvl="1" indent="-285750" algn="l"/>
            <a:endParaRPr lang="es-ES_tradnl" sz="2000" dirty="0"/>
          </a:p>
          <a:p>
            <a:pPr marL="742950" lvl="1" indent="-285750" algn="l">
              <a:buFontTx/>
              <a:buChar char="–"/>
            </a:pPr>
            <a:endParaRPr lang="es-ES_tradnl" sz="2000" dirty="0"/>
          </a:p>
          <a:p>
            <a:pPr marL="742950" lvl="1" indent="-285750" algn="l">
              <a:buFontTx/>
              <a:buChar char="–"/>
            </a:pPr>
            <a:endParaRPr lang="es-ES_tradnl" sz="2000" dirty="0"/>
          </a:p>
        </p:txBody>
      </p:sp>
      <p:grpSp>
        <p:nvGrpSpPr>
          <p:cNvPr id="41" name="Group 25"/>
          <p:cNvGrpSpPr>
            <a:grpSpLocks noChangeAspect="1"/>
          </p:cNvGrpSpPr>
          <p:nvPr/>
        </p:nvGrpSpPr>
        <p:grpSpPr bwMode="auto">
          <a:xfrm>
            <a:off x="714348" y="5214950"/>
            <a:ext cx="3103562" cy="641350"/>
            <a:chOff x="397" y="1430"/>
            <a:chExt cx="1955" cy="404"/>
          </a:xfrm>
        </p:grpSpPr>
        <p:sp>
          <p:nvSpPr>
            <p:cNvPr id="42" name="AutoShape 24"/>
            <p:cNvSpPr>
              <a:spLocks noChangeAspect="1" noChangeArrowheads="1" noTextEdit="1"/>
            </p:cNvSpPr>
            <p:nvPr/>
          </p:nvSpPr>
          <p:spPr bwMode="auto">
            <a:xfrm>
              <a:off x="397" y="1430"/>
              <a:ext cx="1955" cy="394"/>
            </a:xfrm>
            <a:prstGeom prst="rect">
              <a:avLst/>
            </a:prstGeom>
            <a:noFill/>
            <a:ln w="9525">
              <a:noFill/>
              <a:miter lim="800000"/>
              <a:headEnd/>
              <a:tailEnd/>
            </a:ln>
          </p:spPr>
          <p:txBody>
            <a:bodyPr/>
            <a:lstStyle/>
            <a:p>
              <a:endParaRPr lang="es-CL"/>
            </a:p>
          </p:txBody>
        </p:sp>
        <p:sp>
          <p:nvSpPr>
            <p:cNvPr id="43" name="Rectangle 26"/>
            <p:cNvSpPr>
              <a:spLocks noChangeArrowheads="1"/>
            </p:cNvSpPr>
            <p:nvPr/>
          </p:nvSpPr>
          <p:spPr bwMode="auto">
            <a:xfrm>
              <a:off x="402" y="1435"/>
              <a:ext cx="1948" cy="258"/>
            </a:xfrm>
            <a:prstGeom prst="rect">
              <a:avLst/>
            </a:prstGeom>
            <a:solidFill>
              <a:srgbClr val="FFC000"/>
            </a:solidFill>
            <a:ln w="9525">
              <a:noFill/>
              <a:miter lim="800000"/>
              <a:headEnd/>
              <a:tailEnd/>
            </a:ln>
          </p:spPr>
          <p:txBody>
            <a:bodyPr/>
            <a:lstStyle/>
            <a:p>
              <a:endParaRPr lang="es-CL"/>
            </a:p>
          </p:txBody>
        </p:sp>
        <p:sp>
          <p:nvSpPr>
            <p:cNvPr id="44" name="Rectangle 27"/>
            <p:cNvSpPr>
              <a:spLocks noChangeArrowheads="1"/>
            </p:cNvSpPr>
            <p:nvPr/>
          </p:nvSpPr>
          <p:spPr bwMode="auto">
            <a:xfrm>
              <a:off x="402" y="1691"/>
              <a:ext cx="1948" cy="131"/>
            </a:xfrm>
            <a:prstGeom prst="rect">
              <a:avLst/>
            </a:prstGeom>
            <a:solidFill>
              <a:srgbClr val="FFFFFF"/>
            </a:solidFill>
            <a:ln w="9525">
              <a:noFill/>
              <a:miter lim="800000"/>
              <a:headEnd/>
              <a:tailEnd/>
            </a:ln>
          </p:spPr>
          <p:txBody>
            <a:bodyPr/>
            <a:lstStyle/>
            <a:p>
              <a:endParaRPr lang="es-CL"/>
            </a:p>
          </p:txBody>
        </p:sp>
        <p:sp>
          <p:nvSpPr>
            <p:cNvPr id="45" name="Rectangle 28"/>
            <p:cNvSpPr>
              <a:spLocks noChangeArrowheads="1"/>
            </p:cNvSpPr>
            <p:nvPr/>
          </p:nvSpPr>
          <p:spPr bwMode="auto">
            <a:xfrm>
              <a:off x="547" y="1442"/>
              <a:ext cx="414" cy="145"/>
            </a:xfrm>
            <a:prstGeom prst="rect">
              <a:avLst/>
            </a:prstGeom>
            <a:noFill/>
            <a:ln w="9525">
              <a:noFill/>
              <a:miter lim="800000"/>
              <a:headEnd/>
              <a:tailEnd/>
            </a:ln>
          </p:spPr>
          <p:txBody>
            <a:bodyPr wrap="none" lIns="0" tIns="0" rIns="0" bIns="0">
              <a:spAutoFit/>
            </a:bodyPr>
            <a:lstStyle/>
            <a:p>
              <a:pPr algn="l"/>
              <a:r>
                <a:rPr lang="es-ES" sz="1300" b="1">
                  <a:solidFill>
                    <a:srgbClr val="0000FF"/>
                  </a:solidFill>
                </a:rPr>
                <a:t>Mínimo</a:t>
              </a:r>
              <a:endParaRPr lang="es-ES"/>
            </a:p>
          </p:txBody>
        </p:sp>
        <p:sp>
          <p:nvSpPr>
            <p:cNvPr id="46" name="Rectangle 29"/>
            <p:cNvSpPr>
              <a:spLocks noChangeArrowheads="1"/>
            </p:cNvSpPr>
            <p:nvPr/>
          </p:nvSpPr>
          <p:spPr bwMode="auto">
            <a:xfrm>
              <a:off x="451" y="1575"/>
              <a:ext cx="606" cy="145"/>
            </a:xfrm>
            <a:prstGeom prst="rect">
              <a:avLst/>
            </a:prstGeom>
            <a:noFill/>
            <a:ln w="9525">
              <a:noFill/>
              <a:miter lim="800000"/>
              <a:headEnd/>
              <a:tailEnd/>
            </a:ln>
          </p:spPr>
          <p:txBody>
            <a:bodyPr wrap="none" lIns="0" tIns="0" rIns="0" bIns="0">
              <a:spAutoFit/>
            </a:bodyPr>
            <a:lstStyle/>
            <a:p>
              <a:pPr algn="l"/>
              <a:r>
                <a:rPr lang="es-ES" sz="1300" b="1" dirty="0">
                  <a:solidFill>
                    <a:srgbClr val="0000FF"/>
                  </a:solidFill>
                </a:rPr>
                <a:t>Obligatorio</a:t>
              </a:r>
              <a:endParaRPr lang="es-ES" dirty="0"/>
            </a:p>
          </p:txBody>
        </p:sp>
        <p:sp>
          <p:nvSpPr>
            <p:cNvPr id="47" name="Rectangle 30"/>
            <p:cNvSpPr>
              <a:spLocks noChangeArrowheads="1"/>
            </p:cNvSpPr>
            <p:nvPr/>
          </p:nvSpPr>
          <p:spPr bwMode="auto">
            <a:xfrm>
              <a:off x="1154" y="1442"/>
              <a:ext cx="496" cy="145"/>
            </a:xfrm>
            <a:prstGeom prst="rect">
              <a:avLst/>
            </a:prstGeom>
            <a:noFill/>
            <a:ln w="9525">
              <a:noFill/>
              <a:miter lim="800000"/>
              <a:headEnd/>
              <a:tailEnd/>
            </a:ln>
          </p:spPr>
          <p:txBody>
            <a:bodyPr wrap="none" lIns="0" tIns="0" rIns="0" bIns="0">
              <a:spAutoFit/>
            </a:bodyPr>
            <a:lstStyle/>
            <a:p>
              <a:pPr algn="l"/>
              <a:r>
                <a:rPr lang="es-ES" sz="1300" b="1">
                  <a:solidFill>
                    <a:srgbClr val="0000FF"/>
                  </a:solidFill>
                </a:rPr>
                <a:t>Opcional</a:t>
              </a:r>
              <a:endParaRPr lang="es-ES"/>
            </a:p>
          </p:txBody>
        </p:sp>
        <p:sp>
          <p:nvSpPr>
            <p:cNvPr id="48" name="Rectangle 31"/>
            <p:cNvSpPr>
              <a:spLocks noChangeArrowheads="1"/>
            </p:cNvSpPr>
            <p:nvPr/>
          </p:nvSpPr>
          <p:spPr bwMode="auto">
            <a:xfrm>
              <a:off x="1321" y="1575"/>
              <a:ext cx="163" cy="145"/>
            </a:xfrm>
            <a:prstGeom prst="rect">
              <a:avLst/>
            </a:prstGeom>
            <a:noFill/>
            <a:ln w="9525">
              <a:noFill/>
              <a:miter lim="800000"/>
              <a:headEnd/>
              <a:tailEnd/>
            </a:ln>
          </p:spPr>
          <p:txBody>
            <a:bodyPr wrap="none" lIns="0" tIns="0" rIns="0" bIns="0">
              <a:spAutoFit/>
            </a:bodyPr>
            <a:lstStyle/>
            <a:p>
              <a:pPr algn="l"/>
              <a:r>
                <a:rPr lang="es-ES" sz="1300" b="1">
                  <a:solidFill>
                    <a:srgbClr val="0000FF"/>
                  </a:solidFill>
                </a:rPr>
                <a:t>#1</a:t>
              </a:r>
              <a:endParaRPr lang="es-ES"/>
            </a:p>
          </p:txBody>
        </p:sp>
        <p:sp>
          <p:nvSpPr>
            <p:cNvPr id="49" name="Rectangle 32"/>
            <p:cNvSpPr>
              <a:spLocks noChangeArrowheads="1"/>
            </p:cNvSpPr>
            <p:nvPr/>
          </p:nvSpPr>
          <p:spPr bwMode="auto">
            <a:xfrm>
              <a:off x="1802" y="1442"/>
              <a:ext cx="496" cy="145"/>
            </a:xfrm>
            <a:prstGeom prst="rect">
              <a:avLst/>
            </a:prstGeom>
            <a:noFill/>
            <a:ln w="9525">
              <a:noFill/>
              <a:miter lim="800000"/>
              <a:headEnd/>
              <a:tailEnd/>
            </a:ln>
          </p:spPr>
          <p:txBody>
            <a:bodyPr wrap="none" lIns="0" tIns="0" rIns="0" bIns="0">
              <a:spAutoFit/>
            </a:bodyPr>
            <a:lstStyle/>
            <a:p>
              <a:pPr algn="l"/>
              <a:r>
                <a:rPr lang="es-ES" sz="1300" b="1">
                  <a:solidFill>
                    <a:srgbClr val="0000FF"/>
                  </a:solidFill>
                </a:rPr>
                <a:t>Opcional</a:t>
              </a:r>
              <a:endParaRPr lang="es-ES"/>
            </a:p>
          </p:txBody>
        </p:sp>
        <p:sp>
          <p:nvSpPr>
            <p:cNvPr id="50" name="Rectangle 33"/>
            <p:cNvSpPr>
              <a:spLocks noChangeArrowheads="1"/>
            </p:cNvSpPr>
            <p:nvPr/>
          </p:nvSpPr>
          <p:spPr bwMode="auto">
            <a:xfrm>
              <a:off x="1970" y="1575"/>
              <a:ext cx="163" cy="145"/>
            </a:xfrm>
            <a:prstGeom prst="rect">
              <a:avLst/>
            </a:prstGeom>
            <a:noFill/>
            <a:ln w="9525">
              <a:noFill/>
              <a:miter lim="800000"/>
              <a:headEnd/>
              <a:tailEnd/>
            </a:ln>
          </p:spPr>
          <p:txBody>
            <a:bodyPr wrap="none" lIns="0" tIns="0" rIns="0" bIns="0">
              <a:spAutoFit/>
            </a:bodyPr>
            <a:lstStyle/>
            <a:p>
              <a:pPr algn="l"/>
              <a:r>
                <a:rPr lang="es-ES" sz="1300" b="1">
                  <a:solidFill>
                    <a:srgbClr val="0000FF"/>
                  </a:solidFill>
                </a:rPr>
                <a:t>#2</a:t>
              </a:r>
              <a:endParaRPr lang="es-ES"/>
            </a:p>
          </p:txBody>
        </p:sp>
        <p:sp>
          <p:nvSpPr>
            <p:cNvPr id="51" name="Rectangle 34"/>
            <p:cNvSpPr>
              <a:spLocks noChangeArrowheads="1"/>
            </p:cNvSpPr>
            <p:nvPr/>
          </p:nvSpPr>
          <p:spPr bwMode="auto">
            <a:xfrm>
              <a:off x="498" y="1696"/>
              <a:ext cx="513" cy="138"/>
            </a:xfrm>
            <a:prstGeom prst="rect">
              <a:avLst/>
            </a:prstGeom>
            <a:noFill/>
            <a:ln w="9525">
              <a:noFill/>
              <a:miter lim="800000"/>
              <a:headEnd/>
              <a:tailEnd/>
            </a:ln>
          </p:spPr>
          <p:txBody>
            <a:bodyPr wrap="none" lIns="0" tIns="0" rIns="0" bIns="0">
              <a:spAutoFit/>
            </a:bodyPr>
            <a:lstStyle/>
            <a:p>
              <a:pPr algn="l"/>
              <a:r>
                <a:rPr lang="es-ES" sz="1300">
                  <a:solidFill>
                    <a:srgbClr val="0000FF"/>
                  </a:solidFill>
                </a:rPr>
                <a:t>12 Rentas</a:t>
              </a:r>
              <a:endParaRPr lang="es-ES"/>
            </a:p>
          </p:txBody>
        </p:sp>
        <p:sp>
          <p:nvSpPr>
            <p:cNvPr id="52" name="Rectangle 35"/>
            <p:cNvSpPr>
              <a:spLocks noChangeArrowheads="1"/>
            </p:cNvSpPr>
            <p:nvPr/>
          </p:nvSpPr>
          <p:spPr bwMode="auto">
            <a:xfrm>
              <a:off x="1146" y="1696"/>
              <a:ext cx="475" cy="100"/>
            </a:xfrm>
            <a:prstGeom prst="rect">
              <a:avLst/>
            </a:prstGeom>
            <a:noFill/>
            <a:ln w="9525">
              <a:noFill/>
              <a:miter lim="800000"/>
              <a:headEnd/>
              <a:tailEnd/>
            </a:ln>
          </p:spPr>
          <p:txBody>
            <a:bodyPr wrap="none" lIns="0" tIns="0" rIns="0" bIns="0">
              <a:spAutoFit/>
            </a:bodyPr>
            <a:lstStyle/>
            <a:p>
              <a:pPr algn="l"/>
              <a:r>
                <a:rPr lang="es-ES" sz="1300" dirty="0">
                  <a:solidFill>
                    <a:srgbClr val="0000FF"/>
                  </a:solidFill>
                </a:rPr>
                <a:t>24 Rentas</a:t>
              </a:r>
              <a:endParaRPr lang="es-ES" dirty="0"/>
            </a:p>
          </p:txBody>
        </p:sp>
        <p:sp>
          <p:nvSpPr>
            <p:cNvPr id="53" name="Rectangle 36"/>
            <p:cNvSpPr>
              <a:spLocks noChangeArrowheads="1"/>
            </p:cNvSpPr>
            <p:nvPr/>
          </p:nvSpPr>
          <p:spPr bwMode="auto">
            <a:xfrm>
              <a:off x="1795" y="1696"/>
              <a:ext cx="475" cy="100"/>
            </a:xfrm>
            <a:prstGeom prst="rect">
              <a:avLst/>
            </a:prstGeom>
            <a:noFill/>
            <a:ln w="9525">
              <a:noFill/>
              <a:miter lim="800000"/>
              <a:headEnd/>
              <a:tailEnd/>
            </a:ln>
          </p:spPr>
          <p:txBody>
            <a:bodyPr wrap="none" lIns="0" tIns="0" rIns="0" bIns="0">
              <a:spAutoFit/>
            </a:bodyPr>
            <a:lstStyle/>
            <a:p>
              <a:pPr algn="l"/>
              <a:r>
                <a:rPr lang="es-ES" sz="1300">
                  <a:solidFill>
                    <a:srgbClr val="0000FF"/>
                  </a:solidFill>
                </a:rPr>
                <a:t>36 Rentas</a:t>
              </a:r>
              <a:endParaRPr lang="es-ES"/>
            </a:p>
          </p:txBody>
        </p:sp>
        <p:sp>
          <p:nvSpPr>
            <p:cNvPr id="54" name="Line 37"/>
            <p:cNvSpPr>
              <a:spLocks noChangeShapeType="1"/>
            </p:cNvSpPr>
            <p:nvPr/>
          </p:nvSpPr>
          <p:spPr bwMode="auto">
            <a:xfrm>
              <a:off x="397" y="1430"/>
              <a:ext cx="1" cy="394"/>
            </a:xfrm>
            <a:prstGeom prst="line">
              <a:avLst/>
            </a:prstGeom>
            <a:noFill/>
            <a:ln w="0">
              <a:solidFill>
                <a:srgbClr val="000000"/>
              </a:solidFill>
              <a:round/>
              <a:headEnd/>
              <a:tailEnd/>
            </a:ln>
          </p:spPr>
          <p:txBody>
            <a:bodyPr/>
            <a:lstStyle/>
            <a:p>
              <a:endParaRPr lang="es-CL"/>
            </a:p>
          </p:txBody>
        </p:sp>
        <p:sp>
          <p:nvSpPr>
            <p:cNvPr id="55" name="Rectangle 38"/>
            <p:cNvSpPr>
              <a:spLocks noChangeArrowheads="1"/>
            </p:cNvSpPr>
            <p:nvPr/>
          </p:nvSpPr>
          <p:spPr bwMode="auto">
            <a:xfrm>
              <a:off x="397" y="1430"/>
              <a:ext cx="10" cy="394"/>
            </a:xfrm>
            <a:prstGeom prst="rect">
              <a:avLst/>
            </a:prstGeom>
            <a:solidFill>
              <a:srgbClr val="000000"/>
            </a:solidFill>
            <a:ln w="9525">
              <a:noFill/>
              <a:miter lim="800000"/>
              <a:headEnd/>
              <a:tailEnd/>
            </a:ln>
          </p:spPr>
          <p:txBody>
            <a:bodyPr/>
            <a:lstStyle/>
            <a:p>
              <a:endParaRPr lang="es-CL"/>
            </a:p>
          </p:txBody>
        </p:sp>
        <p:sp>
          <p:nvSpPr>
            <p:cNvPr id="56" name="Line 39"/>
            <p:cNvSpPr>
              <a:spLocks noChangeShapeType="1"/>
            </p:cNvSpPr>
            <p:nvPr/>
          </p:nvSpPr>
          <p:spPr bwMode="auto">
            <a:xfrm>
              <a:off x="1045" y="1440"/>
              <a:ext cx="1" cy="384"/>
            </a:xfrm>
            <a:prstGeom prst="line">
              <a:avLst/>
            </a:prstGeom>
            <a:noFill/>
            <a:ln w="0">
              <a:solidFill>
                <a:srgbClr val="000000"/>
              </a:solidFill>
              <a:round/>
              <a:headEnd/>
              <a:tailEnd/>
            </a:ln>
          </p:spPr>
          <p:txBody>
            <a:bodyPr/>
            <a:lstStyle/>
            <a:p>
              <a:endParaRPr lang="es-CL"/>
            </a:p>
          </p:txBody>
        </p:sp>
        <p:sp>
          <p:nvSpPr>
            <p:cNvPr id="57" name="Rectangle 40"/>
            <p:cNvSpPr>
              <a:spLocks noChangeArrowheads="1"/>
            </p:cNvSpPr>
            <p:nvPr/>
          </p:nvSpPr>
          <p:spPr bwMode="auto">
            <a:xfrm>
              <a:off x="1045" y="1440"/>
              <a:ext cx="10" cy="384"/>
            </a:xfrm>
            <a:prstGeom prst="rect">
              <a:avLst/>
            </a:prstGeom>
            <a:solidFill>
              <a:srgbClr val="000000"/>
            </a:solidFill>
            <a:ln w="9525">
              <a:noFill/>
              <a:miter lim="800000"/>
              <a:headEnd/>
              <a:tailEnd/>
            </a:ln>
          </p:spPr>
          <p:txBody>
            <a:bodyPr/>
            <a:lstStyle/>
            <a:p>
              <a:endParaRPr lang="es-CL"/>
            </a:p>
          </p:txBody>
        </p:sp>
        <p:sp>
          <p:nvSpPr>
            <p:cNvPr id="58" name="Line 41"/>
            <p:cNvSpPr>
              <a:spLocks noChangeShapeType="1"/>
            </p:cNvSpPr>
            <p:nvPr/>
          </p:nvSpPr>
          <p:spPr bwMode="auto">
            <a:xfrm>
              <a:off x="1694" y="1440"/>
              <a:ext cx="1" cy="384"/>
            </a:xfrm>
            <a:prstGeom prst="line">
              <a:avLst/>
            </a:prstGeom>
            <a:noFill/>
            <a:ln w="0">
              <a:solidFill>
                <a:srgbClr val="000000"/>
              </a:solidFill>
              <a:round/>
              <a:headEnd/>
              <a:tailEnd/>
            </a:ln>
          </p:spPr>
          <p:txBody>
            <a:bodyPr/>
            <a:lstStyle/>
            <a:p>
              <a:endParaRPr lang="es-CL"/>
            </a:p>
          </p:txBody>
        </p:sp>
        <p:sp>
          <p:nvSpPr>
            <p:cNvPr id="59" name="Rectangle 42"/>
            <p:cNvSpPr>
              <a:spLocks noChangeArrowheads="1"/>
            </p:cNvSpPr>
            <p:nvPr/>
          </p:nvSpPr>
          <p:spPr bwMode="auto">
            <a:xfrm>
              <a:off x="1694" y="1440"/>
              <a:ext cx="10" cy="384"/>
            </a:xfrm>
            <a:prstGeom prst="rect">
              <a:avLst/>
            </a:prstGeom>
            <a:solidFill>
              <a:srgbClr val="000000"/>
            </a:solidFill>
            <a:ln w="9525">
              <a:noFill/>
              <a:miter lim="800000"/>
              <a:headEnd/>
              <a:tailEnd/>
            </a:ln>
          </p:spPr>
          <p:txBody>
            <a:bodyPr/>
            <a:lstStyle/>
            <a:p>
              <a:endParaRPr lang="es-CL"/>
            </a:p>
          </p:txBody>
        </p:sp>
        <p:sp>
          <p:nvSpPr>
            <p:cNvPr id="60" name="Line 43"/>
            <p:cNvSpPr>
              <a:spLocks noChangeShapeType="1"/>
            </p:cNvSpPr>
            <p:nvPr/>
          </p:nvSpPr>
          <p:spPr bwMode="auto">
            <a:xfrm>
              <a:off x="2342" y="1440"/>
              <a:ext cx="1" cy="384"/>
            </a:xfrm>
            <a:prstGeom prst="line">
              <a:avLst/>
            </a:prstGeom>
            <a:noFill/>
            <a:ln w="0">
              <a:solidFill>
                <a:srgbClr val="000000"/>
              </a:solidFill>
              <a:round/>
              <a:headEnd/>
              <a:tailEnd/>
            </a:ln>
          </p:spPr>
          <p:txBody>
            <a:bodyPr/>
            <a:lstStyle/>
            <a:p>
              <a:endParaRPr lang="es-CL"/>
            </a:p>
          </p:txBody>
        </p:sp>
        <p:sp>
          <p:nvSpPr>
            <p:cNvPr id="61" name="Rectangle 44"/>
            <p:cNvSpPr>
              <a:spLocks noChangeArrowheads="1"/>
            </p:cNvSpPr>
            <p:nvPr/>
          </p:nvSpPr>
          <p:spPr bwMode="auto">
            <a:xfrm>
              <a:off x="2342" y="1440"/>
              <a:ext cx="10" cy="384"/>
            </a:xfrm>
            <a:prstGeom prst="rect">
              <a:avLst/>
            </a:prstGeom>
            <a:solidFill>
              <a:srgbClr val="000000"/>
            </a:solidFill>
            <a:ln w="9525">
              <a:noFill/>
              <a:miter lim="800000"/>
              <a:headEnd/>
              <a:tailEnd/>
            </a:ln>
          </p:spPr>
          <p:txBody>
            <a:bodyPr/>
            <a:lstStyle/>
            <a:p>
              <a:endParaRPr lang="es-CL"/>
            </a:p>
          </p:txBody>
        </p:sp>
        <p:sp>
          <p:nvSpPr>
            <p:cNvPr id="62" name="Line 45"/>
            <p:cNvSpPr>
              <a:spLocks noChangeShapeType="1"/>
            </p:cNvSpPr>
            <p:nvPr/>
          </p:nvSpPr>
          <p:spPr bwMode="auto">
            <a:xfrm>
              <a:off x="407" y="1430"/>
              <a:ext cx="1945" cy="1"/>
            </a:xfrm>
            <a:prstGeom prst="line">
              <a:avLst/>
            </a:prstGeom>
            <a:noFill/>
            <a:ln w="0">
              <a:solidFill>
                <a:srgbClr val="000000"/>
              </a:solidFill>
              <a:round/>
              <a:headEnd/>
              <a:tailEnd/>
            </a:ln>
          </p:spPr>
          <p:txBody>
            <a:bodyPr/>
            <a:lstStyle/>
            <a:p>
              <a:endParaRPr lang="es-CL"/>
            </a:p>
          </p:txBody>
        </p:sp>
        <p:sp>
          <p:nvSpPr>
            <p:cNvPr id="63" name="Rectangle 46"/>
            <p:cNvSpPr>
              <a:spLocks noChangeArrowheads="1"/>
            </p:cNvSpPr>
            <p:nvPr/>
          </p:nvSpPr>
          <p:spPr bwMode="auto">
            <a:xfrm>
              <a:off x="407" y="1430"/>
              <a:ext cx="1945" cy="10"/>
            </a:xfrm>
            <a:prstGeom prst="rect">
              <a:avLst/>
            </a:prstGeom>
            <a:solidFill>
              <a:srgbClr val="000000"/>
            </a:solidFill>
            <a:ln w="9525">
              <a:noFill/>
              <a:miter lim="800000"/>
              <a:headEnd/>
              <a:tailEnd/>
            </a:ln>
          </p:spPr>
          <p:txBody>
            <a:bodyPr/>
            <a:lstStyle/>
            <a:p>
              <a:endParaRPr lang="es-CL"/>
            </a:p>
          </p:txBody>
        </p:sp>
        <p:sp>
          <p:nvSpPr>
            <p:cNvPr id="64" name="Line 47"/>
            <p:cNvSpPr>
              <a:spLocks noChangeShapeType="1"/>
            </p:cNvSpPr>
            <p:nvPr/>
          </p:nvSpPr>
          <p:spPr bwMode="auto">
            <a:xfrm>
              <a:off x="407" y="1686"/>
              <a:ext cx="1945" cy="1"/>
            </a:xfrm>
            <a:prstGeom prst="line">
              <a:avLst/>
            </a:prstGeom>
            <a:noFill/>
            <a:ln w="0">
              <a:solidFill>
                <a:srgbClr val="000000"/>
              </a:solidFill>
              <a:round/>
              <a:headEnd/>
              <a:tailEnd/>
            </a:ln>
          </p:spPr>
          <p:txBody>
            <a:bodyPr/>
            <a:lstStyle/>
            <a:p>
              <a:endParaRPr lang="es-CL"/>
            </a:p>
          </p:txBody>
        </p:sp>
        <p:sp>
          <p:nvSpPr>
            <p:cNvPr id="65" name="Rectangle 48"/>
            <p:cNvSpPr>
              <a:spLocks noChangeArrowheads="1"/>
            </p:cNvSpPr>
            <p:nvPr/>
          </p:nvSpPr>
          <p:spPr bwMode="auto">
            <a:xfrm>
              <a:off x="407" y="1686"/>
              <a:ext cx="1945" cy="10"/>
            </a:xfrm>
            <a:prstGeom prst="rect">
              <a:avLst/>
            </a:prstGeom>
            <a:solidFill>
              <a:srgbClr val="000000"/>
            </a:solidFill>
            <a:ln w="9525">
              <a:noFill/>
              <a:miter lim="800000"/>
              <a:headEnd/>
              <a:tailEnd/>
            </a:ln>
          </p:spPr>
          <p:txBody>
            <a:bodyPr/>
            <a:lstStyle/>
            <a:p>
              <a:endParaRPr lang="es-CL"/>
            </a:p>
          </p:txBody>
        </p:sp>
        <p:sp>
          <p:nvSpPr>
            <p:cNvPr id="66" name="Line 49"/>
            <p:cNvSpPr>
              <a:spLocks noChangeShapeType="1"/>
            </p:cNvSpPr>
            <p:nvPr/>
          </p:nvSpPr>
          <p:spPr bwMode="auto">
            <a:xfrm>
              <a:off x="407" y="1814"/>
              <a:ext cx="1945" cy="1"/>
            </a:xfrm>
            <a:prstGeom prst="line">
              <a:avLst/>
            </a:prstGeom>
            <a:noFill/>
            <a:ln w="0">
              <a:solidFill>
                <a:srgbClr val="000000"/>
              </a:solidFill>
              <a:round/>
              <a:headEnd/>
              <a:tailEnd/>
            </a:ln>
          </p:spPr>
          <p:txBody>
            <a:bodyPr/>
            <a:lstStyle/>
            <a:p>
              <a:endParaRPr lang="es-CL"/>
            </a:p>
          </p:txBody>
        </p:sp>
        <p:sp>
          <p:nvSpPr>
            <p:cNvPr id="67" name="Rectangle 50"/>
            <p:cNvSpPr>
              <a:spLocks noChangeArrowheads="1"/>
            </p:cNvSpPr>
            <p:nvPr/>
          </p:nvSpPr>
          <p:spPr bwMode="auto">
            <a:xfrm>
              <a:off x="407" y="1814"/>
              <a:ext cx="1945" cy="10"/>
            </a:xfrm>
            <a:prstGeom prst="rect">
              <a:avLst/>
            </a:prstGeom>
            <a:solidFill>
              <a:srgbClr val="000000"/>
            </a:solidFill>
            <a:ln w="9525">
              <a:noFill/>
              <a:miter lim="800000"/>
              <a:headEnd/>
              <a:tailEnd/>
            </a:ln>
          </p:spPr>
          <p:txBody>
            <a:bodyPr/>
            <a:lstStyle/>
            <a:p>
              <a:endParaRPr lang="es-CL"/>
            </a:p>
          </p:txBody>
        </p:sp>
      </p:grpSp>
    </p:spTree>
    <p:extLst>
      <p:ext uri="{BB962C8B-B14F-4D97-AF65-F5344CB8AC3E}">
        <p14:creationId xmlns:p14="http://schemas.microsoft.com/office/powerpoint/2010/main" val="30630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
          <p:cNvSpPr>
            <a:spLocks noChangeArrowheads="1"/>
          </p:cNvSpPr>
          <p:nvPr/>
        </p:nvSpPr>
        <p:spPr bwMode="auto">
          <a:xfrm>
            <a:off x="285720" y="1285860"/>
            <a:ext cx="4038600" cy="5300662"/>
          </a:xfrm>
          <a:prstGeom prst="rect">
            <a:avLst/>
          </a:prstGeom>
          <a:noFill/>
          <a:ln w="9525">
            <a:noFill/>
            <a:miter lim="800000"/>
            <a:headEnd/>
            <a:tailEnd/>
          </a:ln>
        </p:spPr>
        <p:txBody>
          <a:bodyPr/>
          <a:lstStyle/>
          <a:p>
            <a:pPr marL="342900" indent="-342900">
              <a:lnSpc>
                <a:spcPct val="100000"/>
              </a:lnSpc>
            </a:pPr>
            <a:r>
              <a:rPr lang="es-ES" sz="1700" b="1" dirty="0">
                <a:latin typeface="Centaur" pitchFamily="18" charset="0"/>
              </a:rPr>
              <a:t>Condiciones generales</a:t>
            </a:r>
          </a:p>
          <a:p>
            <a:pPr marL="342900" indent="-342900">
              <a:buFontTx/>
              <a:buChar char="•"/>
            </a:pPr>
            <a:r>
              <a:rPr lang="es-ES" sz="1400" dirty="0">
                <a:latin typeface="Centaur" pitchFamily="18" charset="0"/>
              </a:rPr>
              <a:t>Permite incorporar a los hijos desde su nacimiento.</a:t>
            </a:r>
          </a:p>
          <a:p>
            <a:pPr marL="342900" indent="-342900">
              <a:buFontTx/>
              <a:buChar char="•"/>
            </a:pPr>
            <a:r>
              <a:rPr lang="es-ES" sz="1400" dirty="0">
                <a:latin typeface="Centaur" pitchFamily="18" charset="0"/>
              </a:rPr>
              <a:t>Beneficio se activa cuando el hijo esta en la etapa escolar elegida.</a:t>
            </a:r>
          </a:p>
          <a:p>
            <a:pPr marL="342900" indent="-342900">
              <a:buFontTx/>
              <a:buChar char="•"/>
            </a:pPr>
            <a:r>
              <a:rPr lang="es-ES" sz="1400" dirty="0">
                <a:latin typeface="Centaur" pitchFamily="18" charset="0"/>
              </a:rPr>
              <a:t>La indemnización es un monto anual, que será pagado a la institución Educacional, reconocida por el Ministerio de Educación.</a:t>
            </a:r>
          </a:p>
          <a:p>
            <a:pPr marL="342900" indent="-342900">
              <a:buFontTx/>
              <a:buChar char="•"/>
            </a:pPr>
            <a:r>
              <a:rPr lang="es-ES" sz="1400" dirty="0">
                <a:latin typeface="Centaur" pitchFamily="18" charset="0"/>
              </a:rPr>
              <a:t>Si el costo de la educación es menor al capital asegurado, la diferencia será pagada al tutor del alumno</a:t>
            </a:r>
          </a:p>
          <a:p>
            <a:pPr marL="342900" indent="-342900">
              <a:buFontTx/>
              <a:buChar char="•"/>
            </a:pPr>
            <a:r>
              <a:rPr lang="es-ES" sz="1400" dirty="0">
                <a:latin typeface="Centaur" pitchFamily="18" charset="0"/>
              </a:rPr>
              <a:t>La cobertura contratada contempla un año de repitencia.</a:t>
            </a:r>
          </a:p>
          <a:p>
            <a:pPr marL="342900" indent="-342900">
              <a:buFontTx/>
              <a:buChar char="•"/>
            </a:pPr>
            <a:r>
              <a:rPr lang="es-ES" sz="1400" dirty="0">
                <a:latin typeface="Centaur" pitchFamily="18" charset="0"/>
              </a:rPr>
              <a:t>En el formulario de Incorporación al Programa de Beneficios Flexibles, deberán marcarse la o las alternativas de Planes elegidos, por cada uno de los hijos.</a:t>
            </a:r>
          </a:p>
          <a:p>
            <a:pPr marL="342900" indent="-342900">
              <a:lnSpc>
                <a:spcPct val="100000"/>
              </a:lnSpc>
            </a:pPr>
            <a:endParaRPr lang="es-ES" sz="1200" dirty="0"/>
          </a:p>
        </p:txBody>
      </p:sp>
      <p:grpSp>
        <p:nvGrpSpPr>
          <p:cNvPr id="31" name="Group 10"/>
          <p:cNvGrpSpPr>
            <a:grpSpLocks noChangeAspect="1"/>
          </p:cNvGrpSpPr>
          <p:nvPr/>
        </p:nvGrpSpPr>
        <p:grpSpPr bwMode="auto">
          <a:xfrm>
            <a:off x="2610227" y="4918429"/>
            <a:ext cx="5040313" cy="916659"/>
            <a:chOff x="2976" y="1824"/>
            <a:chExt cx="2488" cy="407"/>
          </a:xfrm>
        </p:grpSpPr>
        <p:sp>
          <p:nvSpPr>
            <p:cNvPr id="32" name="AutoShape 9"/>
            <p:cNvSpPr>
              <a:spLocks noChangeAspect="1" noChangeArrowheads="1" noTextEdit="1"/>
            </p:cNvSpPr>
            <p:nvPr/>
          </p:nvSpPr>
          <p:spPr bwMode="auto">
            <a:xfrm>
              <a:off x="2976" y="1824"/>
              <a:ext cx="2488" cy="407"/>
            </a:xfrm>
            <a:prstGeom prst="rect">
              <a:avLst/>
            </a:prstGeom>
            <a:noFill/>
            <a:ln w="9525">
              <a:noFill/>
              <a:miter lim="800000"/>
              <a:headEnd/>
              <a:tailEnd/>
            </a:ln>
          </p:spPr>
          <p:txBody>
            <a:bodyPr/>
            <a:lstStyle/>
            <a:p>
              <a:endParaRPr lang="es-CL"/>
            </a:p>
          </p:txBody>
        </p:sp>
        <p:sp>
          <p:nvSpPr>
            <p:cNvPr id="33" name="Rectangle 11"/>
            <p:cNvSpPr>
              <a:spLocks noChangeArrowheads="1"/>
            </p:cNvSpPr>
            <p:nvPr/>
          </p:nvSpPr>
          <p:spPr bwMode="auto">
            <a:xfrm>
              <a:off x="2980" y="1828"/>
              <a:ext cx="2482" cy="201"/>
            </a:xfrm>
            <a:prstGeom prst="rect">
              <a:avLst/>
            </a:prstGeom>
            <a:solidFill>
              <a:srgbClr val="FFC000"/>
            </a:solidFill>
            <a:ln w="9525">
              <a:noFill/>
              <a:miter lim="800000"/>
              <a:headEnd/>
              <a:tailEnd/>
            </a:ln>
          </p:spPr>
          <p:txBody>
            <a:bodyPr/>
            <a:lstStyle/>
            <a:p>
              <a:endParaRPr lang="es-CL"/>
            </a:p>
          </p:txBody>
        </p:sp>
        <p:sp>
          <p:nvSpPr>
            <p:cNvPr id="34" name="Rectangle 12"/>
            <p:cNvSpPr>
              <a:spLocks noChangeArrowheads="1"/>
            </p:cNvSpPr>
            <p:nvPr/>
          </p:nvSpPr>
          <p:spPr bwMode="auto">
            <a:xfrm>
              <a:off x="2995" y="1834"/>
              <a:ext cx="683" cy="53"/>
            </a:xfrm>
            <a:prstGeom prst="rect">
              <a:avLst/>
            </a:prstGeom>
            <a:noFill/>
            <a:ln w="9525">
              <a:noFill/>
              <a:miter lim="800000"/>
              <a:headEnd/>
              <a:tailEnd/>
            </a:ln>
          </p:spPr>
          <p:txBody>
            <a:bodyPr wrap="none" lIns="0" tIns="0" rIns="0" bIns="0">
              <a:spAutoFit/>
            </a:bodyPr>
            <a:lstStyle/>
            <a:p>
              <a:pPr algn="l"/>
              <a:r>
                <a:rPr lang="es-ES" sz="1000" b="1">
                  <a:solidFill>
                    <a:srgbClr val="0000FF"/>
                  </a:solidFill>
                </a:rPr>
                <a:t>Etapa Escolar Cubierta</a:t>
              </a:r>
              <a:endParaRPr lang="es-ES"/>
            </a:p>
          </p:txBody>
        </p:sp>
        <p:sp>
          <p:nvSpPr>
            <p:cNvPr id="35" name="Rectangle 13"/>
            <p:cNvSpPr>
              <a:spLocks noChangeArrowheads="1"/>
            </p:cNvSpPr>
            <p:nvPr/>
          </p:nvSpPr>
          <p:spPr bwMode="auto">
            <a:xfrm>
              <a:off x="4015" y="1834"/>
              <a:ext cx="288" cy="53"/>
            </a:xfrm>
            <a:prstGeom prst="rect">
              <a:avLst/>
            </a:prstGeom>
            <a:noFill/>
            <a:ln w="9525">
              <a:noFill/>
              <a:miter lim="800000"/>
              <a:headEnd/>
              <a:tailEnd/>
            </a:ln>
          </p:spPr>
          <p:txBody>
            <a:bodyPr wrap="none" lIns="0" tIns="0" rIns="0" bIns="0">
              <a:spAutoFit/>
            </a:bodyPr>
            <a:lstStyle/>
            <a:p>
              <a:pPr algn="l"/>
              <a:r>
                <a:rPr lang="es-ES" sz="1000" b="1">
                  <a:solidFill>
                    <a:srgbClr val="0000FF"/>
                  </a:solidFill>
                </a:rPr>
                <a:t>Prekinder</a:t>
              </a:r>
              <a:endParaRPr lang="es-ES"/>
            </a:p>
          </p:txBody>
        </p:sp>
        <p:sp>
          <p:nvSpPr>
            <p:cNvPr id="36" name="Rectangle 14"/>
            <p:cNvSpPr>
              <a:spLocks noChangeArrowheads="1"/>
            </p:cNvSpPr>
            <p:nvPr/>
          </p:nvSpPr>
          <p:spPr bwMode="auto">
            <a:xfrm>
              <a:off x="3999" y="1937"/>
              <a:ext cx="309" cy="54"/>
            </a:xfrm>
            <a:prstGeom prst="rect">
              <a:avLst/>
            </a:prstGeom>
            <a:noFill/>
            <a:ln w="9525">
              <a:noFill/>
              <a:miter lim="800000"/>
              <a:headEnd/>
              <a:tailEnd/>
            </a:ln>
          </p:spPr>
          <p:txBody>
            <a:bodyPr wrap="none" lIns="0" tIns="0" rIns="0" bIns="0">
              <a:spAutoFit/>
            </a:bodyPr>
            <a:lstStyle/>
            <a:p>
              <a:pPr algn="l"/>
              <a:r>
                <a:rPr lang="es-ES" sz="1000" b="1">
                  <a:solidFill>
                    <a:srgbClr val="0000FF"/>
                  </a:solidFill>
                </a:rPr>
                <a:t>a 4° Medio</a:t>
              </a:r>
              <a:endParaRPr lang="es-ES"/>
            </a:p>
          </p:txBody>
        </p:sp>
        <p:sp>
          <p:nvSpPr>
            <p:cNvPr id="37" name="Rectangle 15"/>
            <p:cNvSpPr>
              <a:spLocks noChangeArrowheads="1"/>
            </p:cNvSpPr>
            <p:nvPr/>
          </p:nvSpPr>
          <p:spPr bwMode="auto">
            <a:xfrm>
              <a:off x="4500" y="1834"/>
              <a:ext cx="316" cy="53"/>
            </a:xfrm>
            <a:prstGeom prst="rect">
              <a:avLst/>
            </a:prstGeom>
            <a:noFill/>
            <a:ln w="9525">
              <a:noFill/>
              <a:miter lim="800000"/>
              <a:headEnd/>
              <a:tailEnd/>
            </a:ln>
          </p:spPr>
          <p:txBody>
            <a:bodyPr wrap="none" lIns="0" tIns="0" rIns="0" bIns="0">
              <a:spAutoFit/>
            </a:bodyPr>
            <a:lstStyle/>
            <a:p>
              <a:pPr algn="l"/>
              <a:r>
                <a:rPr lang="es-ES" sz="1000" b="1">
                  <a:solidFill>
                    <a:srgbClr val="0000FF"/>
                  </a:solidFill>
                </a:rPr>
                <a:t>Educación</a:t>
              </a:r>
              <a:endParaRPr lang="es-ES"/>
            </a:p>
          </p:txBody>
        </p:sp>
        <p:sp>
          <p:nvSpPr>
            <p:cNvPr id="38" name="Rectangle 16"/>
            <p:cNvSpPr>
              <a:spLocks noChangeArrowheads="1"/>
            </p:cNvSpPr>
            <p:nvPr/>
          </p:nvSpPr>
          <p:spPr bwMode="auto">
            <a:xfrm>
              <a:off x="4591" y="1937"/>
              <a:ext cx="177" cy="54"/>
            </a:xfrm>
            <a:prstGeom prst="rect">
              <a:avLst/>
            </a:prstGeom>
            <a:noFill/>
            <a:ln w="9525">
              <a:noFill/>
              <a:miter lim="800000"/>
              <a:headEnd/>
              <a:tailEnd/>
            </a:ln>
          </p:spPr>
          <p:txBody>
            <a:bodyPr wrap="none" lIns="0" tIns="0" rIns="0" bIns="0">
              <a:spAutoFit/>
            </a:bodyPr>
            <a:lstStyle/>
            <a:p>
              <a:pPr algn="l"/>
              <a:r>
                <a:rPr lang="es-ES" sz="1000" b="1" dirty="0">
                  <a:solidFill>
                    <a:srgbClr val="0000FF"/>
                  </a:solidFill>
                </a:rPr>
                <a:t>Media</a:t>
              </a:r>
              <a:endParaRPr lang="es-ES" dirty="0"/>
            </a:p>
          </p:txBody>
        </p:sp>
        <p:sp>
          <p:nvSpPr>
            <p:cNvPr id="39" name="Rectangle 17"/>
            <p:cNvSpPr>
              <a:spLocks noChangeArrowheads="1"/>
            </p:cNvSpPr>
            <p:nvPr/>
          </p:nvSpPr>
          <p:spPr bwMode="auto">
            <a:xfrm>
              <a:off x="5005" y="1834"/>
              <a:ext cx="316" cy="53"/>
            </a:xfrm>
            <a:prstGeom prst="rect">
              <a:avLst/>
            </a:prstGeom>
            <a:noFill/>
            <a:ln w="9525">
              <a:noFill/>
              <a:miter lim="800000"/>
              <a:headEnd/>
              <a:tailEnd/>
            </a:ln>
          </p:spPr>
          <p:txBody>
            <a:bodyPr wrap="none" lIns="0" tIns="0" rIns="0" bIns="0">
              <a:spAutoFit/>
            </a:bodyPr>
            <a:lstStyle/>
            <a:p>
              <a:pPr algn="l"/>
              <a:r>
                <a:rPr lang="es-ES" sz="1000" b="1">
                  <a:solidFill>
                    <a:srgbClr val="0000FF"/>
                  </a:solidFill>
                </a:rPr>
                <a:t>Educación</a:t>
              </a:r>
              <a:endParaRPr lang="es-ES"/>
            </a:p>
          </p:txBody>
        </p:sp>
        <p:sp>
          <p:nvSpPr>
            <p:cNvPr id="40" name="Rectangle 18"/>
            <p:cNvSpPr>
              <a:spLocks noChangeArrowheads="1"/>
            </p:cNvSpPr>
            <p:nvPr/>
          </p:nvSpPr>
          <p:spPr bwMode="auto">
            <a:xfrm>
              <a:off x="5044" y="1937"/>
              <a:ext cx="257" cy="54"/>
            </a:xfrm>
            <a:prstGeom prst="rect">
              <a:avLst/>
            </a:prstGeom>
            <a:noFill/>
            <a:ln w="9525">
              <a:noFill/>
              <a:miter lim="800000"/>
              <a:headEnd/>
              <a:tailEnd/>
            </a:ln>
          </p:spPr>
          <p:txBody>
            <a:bodyPr wrap="none" lIns="0" tIns="0" rIns="0" bIns="0">
              <a:spAutoFit/>
            </a:bodyPr>
            <a:lstStyle/>
            <a:p>
              <a:pPr algn="l"/>
              <a:r>
                <a:rPr lang="es-ES" sz="1000" b="1">
                  <a:solidFill>
                    <a:srgbClr val="0000FF"/>
                  </a:solidFill>
                </a:rPr>
                <a:t>Superior</a:t>
              </a:r>
              <a:endParaRPr lang="es-ES"/>
            </a:p>
          </p:txBody>
        </p:sp>
        <p:sp>
          <p:nvSpPr>
            <p:cNvPr id="41" name="Rectangle 19"/>
            <p:cNvSpPr>
              <a:spLocks noChangeArrowheads="1"/>
            </p:cNvSpPr>
            <p:nvPr/>
          </p:nvSpPr>
          <p:spPr bwMode="auto">
            <a:xfrm>
              <a:off x="3059" y="2095"/>
              <a:ext cx="656" cy="54"/>
            </a:xfrm>
            <a:prstGeom prst="rect">
              <a:avLst/>
            </a:prstGeom>
            <a:noFill/>
            <a:ln w="9525">
              <a:noFill/>
              <a:miter lim="800000"/>
              <a:headEnd/>
              <a:tailEnd/>
            </a:ln>
          </p:spPr>
          <p:txBody>
            <a:bodyPr wrap="none" lIns="0" tIns="0" rIns="0" bIns="0">
              <a:spAutoFit/>
            </a:bodyPr>
            <a:lstStyle/>
            <a:p>
              <a:pPr algn="l"/>
              <a:r>
                <a:rPr lang="es-ES" sz="1000" dirty="0">
                  <a:solidFill>
                    <a:srgbClr val="0000FF"/>
                  </a:solidFill>
                </a:rPr>
                <a:t>Capital Asegurado (UF)</a:t>
              </a:r>
              <a:endParaRPr lang="es-ES" dirty="0"/>
            </a:p>
          </p:txBody>
        </p:sp>
        <p:sp>
          <p:nvSpPr>
            <p:cNvPr id="42" name="Rectangle 20"/>
            <p:cNvSpPr>
              <a:spLocks noChangeArrowheads="1"/>
            </p:cNvSpPr>
            <p:nvPr/>
          </p:nvSpPr>
          <p:spPr bwMode="auto">
            <a:xfrm>
              <a:off x="4157" y="2095"/>
              <a:ext cx="69" cy="54"/>
            </a:xfrm>
            <a:prstGeom prst="rect">
              <a:avLst/>
            </a:prstGeom>
            <a:noFill/>
            <a:ln w="9525">
              <a:noFill/>
              <a:miter lim="800000"/>
              <a:headEnd/>
              <a:tailEnd/>
            </a:ln>
          </p:spPr>
          <p:txBody>
            <a:bodyPr wrap="none" lIns="0" tIns="0" rIns="0" bIns="0">
              <a:spAutoFit/>
            </a:bodyPr>
            <a:lstStyle/>
            <a:p>
              <a:pPr algn="l"/>
              <a:r>
                <a:rPr lang="es-ES" sz="1000" dirty="0">
                  <a:solidFill>
                    <a:srgbClr val="0000FF"/>
                  </a:solidFill>
                </a:rPr>
                <a:t>90</a:t>
              </a:r>
              <a:endParaRPr lang="es-ES" dirty="0"/>
            </a:p>
          </p:txBody>
        </p:sp>
        <p:sp>
          <p:nvSpPr>
            <p:cNvPr id="43" name="Rectangle 21"/>
            <p:cNvSpPr>
              <a:spLocks noChangeArrowheads="1"/>
            </p:cNvSpPr>
            <p:nvPr/>
          </p:nvSpPr>
          <p:spPr bwMode="auto">
            <a:xfrm>
              <a:off x="4662" y="2095"/>
              <a:ext cx="69" cy="54"/>
            </a:xfrm>
            <a:prstGeom prst="rect">
              <a:avLst/>
            </a:prstGeom>
            <a:noFill/>
            <a:ln w="9525">
              <a:noFill/>
              <a:miter lim="800000"/>
              <a:headEnd/>
              <a:tailEnd/>
            </a:ln>
          </p:spPr>
          <p:txBody>
            <a:bodyPr wrap="none" lIns="0" tIns="0" rIns="0" bIns="0">
              <a:spAutoFit/>
            </a:bodyPr>
            <a:lstStyle/>
            <a:p>
              <a:pPr algn="l"/>
              <a:r>
                <a:rPr lang="es-ES" sz="1000" dirty="0">
                  <a:solidFill>
                    <a:srgbClr val="0000FF"/>
                  </a:solidFill>
                </a:rPr>
                <a:t>90</a:t>
              </a:r>
              <a:endParaRPr lang="es-ES" dirty="0"/>
            </a:p>
          </p:txBody>
        </p:sp>
        <p:sp>
          <p:nvSpPr>
            <p:cNvPr id="44" name="Rectangle 22"/>
            <p:cNvSpPr>
              <a:spLocks noChangeArrowheads="1"/>
            </p:cNvSpPr>
            <p:nvPr/>
          </p:nvSpPr>
          <p:spPr bwMode="auto">
            <a:xfrm>
              <a:off x="5145" y="2095"/>
              <a:ext cx="108" cy="54"/>
            </a:xfrm>
            <a:prstGeom prst="rect">
              <a:avLst/>
            </a:prstGeom>
            <a:noFill/>
            <a:ln w="9525">
              <a:noFill/>
              <a:miter lim="800000"/>
              <a:headEnd/>
              <a:tailEnd/>
            </a:ln>
          </p:spPr>
          <p:txBody>
            <a:bodyPr lIns="0" tIns="0" rIns="0" bIns="0">
              <a:spAutoFit/>
            </a:bodyPr>
            <a:lstStyle/>
            <a:p>
              <a:pPr algn="l"/>
              <a:r>
                <a:rPr lang="es-ES" sz="1000" dirty="0">
                  <a:solidFill>
                    <a:srgbClr val="0000FF"/>
                  </a:solidFill>
                </a:rPr>
                <a:t>150</a:t>
              </a:r>
              <a:endParaRPr lang="es-ES" dirty="0"/>
            </a:p>
          </p:txBody>
        </p:sp>
        <p:sp>
          <p:nvSpPr>
            <p:cNvPr id="49" name="Line 27"/>
            <p:cNvSpPr>
              <a:spLocks noChangeShapeType="1"/>
            </p:cNvSpPr>
            <p:nvPr/>
          </p:nvSpPr>
          <p:spPr bwMode="auto">
            <a:xfrm>
              <a:off x="2976" y="1824"/>
              <a:ext cx="1" cy="407"/>
            </a:xfrm>
            <a:prstGeom prst="line">
              <a:avLst/>
            </a:prstGeom>
            <a:noFill/>
            <a:ln w="0">
              <a:solidFill>
                <a:srgbClr val="000000"/>
              </a:solidFill>
              <a:round/>
              <a:headEnd/>
              <a:tailEnd/>
            </a:ln>
          </p:spPr>
          <p:txBody>
            <a:bodyPr/>
            <a:lstStyle/>
            <a:p>
              <a:endParaRPr lang="es-CL"/>
            </a:p>
          </p:txBody>
        </p:sp>
        <p:sp>
          <p:nvSpPr>
            <p:cNvPr id="50" name="Rectangle 28"/>
            <p:cNvSpPr>
              <a:spLocks noChangeArrowheads="1"/>
            </p:cNvSpPr>
            <p:nvPr/>
          </p:nvSpPr>
          <p:spPr bwMode="auto">
            <a:xfrm>
              <a:off x="2976" y="1824"/>
              <a:ext cx="8" cy="407"/>
            </a:xfrm>
            <a:prstGeom prst="rect">
              <a:avLst/>
            </a:prstGeom>
            <a:solidFill>
              <a:srgbClr val="000000"/>
            </a:solidFill>
            <a:ln w="9525">
              <a:noFill/>
              <a:miter lim="800000"/>
              <a:headEnd/>
              <a:tailEnd/>
            </a:ln>
          </p:spPr>
          <p:txBody>
            <a:bodyPr/>
            <a:lstStyle/>
            <a:p>
              <a:endParaRPr lang="es-CL"/>
            </a:p>
          </p:txBody>
        </p:sp>
        <p:sp>
          <p:nvSpPr>
            <p:cNvPr id="51" name="Line 29"/>
            <p:cNvSpPr>
              <a:spLocks noChangeShapeType="1"/>
            </p:cNvSpPr>
            <p:nvPr/>
          </p:nvSpPr>
          <p:spPr bwMode="auto">
            <a:xfrm>
              <a:off x="3942" y="1832"/>
              <a:ext cx="1" cy="399"/>
            </a:xfrm>
            <a:prstGeom prst="line">
              <a:avLst/>
            </a:prstGeom>
            <a:noFill/>
            <a:ln w="0">
              <a:solidFill>
                <a:srgbClr val="000000"/>
              </a:solidFill>
              <a:round/>
              <a:headEnd/>
              <a:tailEnd/>
            </a:ln>
          </p:spPr>
          <p:txBody>
            <a:bodyPr/>
            <a:lstStyle/>
            <a:p>
              <a:endParaRPr lang="es-CL"/>
            </a:p>
          </p:txBody>
        </p:sp>
        <p:sp>
          <p:nvSpPr>
            <p:cNvPr id="52" name="Rectangle 30"/>
            <p:cNvSpPr>
              <a:spLocks noChangeArrowheads="1"/>
            </p:cNvSpPr>
            <p:nvPr/>
          </p:nvSpPr>
          <p:spPr bwMode="auto">
            <a:xfrm>
              <a:off x="3942" y="1832"/>
              <a:ext cx="7" cy="399"/>
            </a:xfrm>
            <a:prstGeom prst="rect">
              <a:avLst/>
            </a:prstGeom>
            <a:solidFill>
              <a:srgbClr val="000000"/>
            </a:solidFill>
            <a:ln w="9525">
              <a:noFill/>
              <a:miter lim="800000"/>
              <a:headEnd/>
              <a:tailEnd/>
            </a:ln>
          </p:spPr>
          <p:txBody>
            <a:bodyPr/>
            <a:lstStyle/>
            <a:p>
              <a:endParaRPr lang="es-CL"/>
            </a:p>
          </p:txBody>
        </p:sp>
        <p:sp>
          <p:nvSpPr>
            <p:cNvPr id="53" name="Line 31"/>
            <p:cNvSpPr>
              <a:spLocks noChangeShapeType="1"/>
            </p:cNvSpPr>
            <p:nvPr/>
          </p:nvSpPr>
          <p:spPr bwMode="auto">
            <a:xfrm>
              <a:off x="4447" y="1832"/>
              <a:ext cx="1" cy="399"/>
            </a:xfrm>
            <a:prstGeom prst="line">
              <a:avLst/>
            </a:prstGeom>
            <a:noFill/>
            <a:ln w="0">
              <a:solidFill>
                <a:srgbClr val="000000"/>
              </a:solidFill>
              <a:round/>
              <a:headEnd/>
              <a:tailEnd/>
            </a:ln>
          </p:spPr>
          <p:txBody>
            <a:bodyPr/>
            <a:lstStyle/>
            <a:p>
              <a:endParaRPr lang="es-CL"/>
            </a:p>
          </p:txBody>
        </p:sp>
        <p:sp>
          <p:nvSpPr>
            <p:cNvPr id="54" name="Rectangle 32"/>
            <p:cNvSpPr>
              <a:spLocks noChangeArrowheads="1"/>
            </p:cNvSpPr>
            <p:nvPr/>
          </p:nvSpPr>
          <p:spPr bwMode="auto">
            <a:xfrm>
              <a:off x="4447" y="1832"/>
              <a:ext cx="7" cy="399"/>
            </a:xfrm>
            <a:prstGeom prst="rect">
              <a:avLst/>
            </a:prstGeom>
            <a:solidFill>
              <a:srgbClr val="000000"/>
            </a:solidFill>
            <a:ln w="9525">
              <a:noFill/>
              <a:miter lim="800000"/>
              <a:headEnd/>
              <a:tailEnd/>
            </a:ln>
          </p:spPr>
          <p:txBody>
            <a:bodyPr/>
            <a:lstStyle/>
            <a:p>
              <a:endParaRPr lang="es-CL"/>
            </a:p>
          </p:txBody>
        </p:sp>
        <p:sp>
          <p:nvSpPr>
            <p:cNvPr id="55" name="Line 33"/>
            <p:cNvSpPr>
              <a:spLocks noChangeShapeType="1"/>
            </p:cNvSpPr>
            <p:nvPr/>
          </p:nvSpPr>
          <p:spPr bwMode="auto">
            <a:xfrm>
              <a:off x="4951" y="1832"/>
              <a:ext cx="1" cy="399"/>
            </a:xfrm>
            <a:prstGeom prst="line">
              <a:avLst/>
            </a:prstGeom>
            <a:noFill/>
            <a:ln w="0">
              <a:solidFill>
                <a:srgbClr val="000000"/>
              </a:solidFill>
              <a:round/>
              <a:headEnd/>
              <a:tailEnd/>
            </a:ln>
          </p:spPr>
          <p:txBody>
            <a:bodyPr/>
            <a:lstStyle/>
            <a:p>
              <a:endParaRPr lang="es-CL"/>
            </a:p>
          </p:txBody>
        </p:sp>
        <p:sp>
          <p:nvSpPr>
            <p:cNvPr id="56" name="Rectangle 34"/>
            <p:cNvSpPr>
              <a:spLocks noChangeArrowheads="1"/>
            </p:cNvSpPr>
            <p:nvPr/>
          </p:nvSpPr>
          <p:spPr bwMode="auto">
            <a:xfrm>
              <a:off x="4951" y="1832"/>
              <a:ext cx="8" cy="399"/>
            </a:xfrm>
            <a:prstGeom prst="rect">
              <a:avLst/>
            </a:prstGeom>
            <a:solidFill>
              <a:srgbClr val="000000"/>
            </a:solidFill>
            <a:ln w="9525">
              <a:noFill/>
              <a:miter lim="800000"/>
              <a:headEnd/>
              <a:tailEnd/>
            </a:ln>
          </p:spPr>
          <p:txBody>
            <a:bodyPr/>
            <a:lstStyle/>
            <a:p>
              <a:endParaRPr lang="es-CL"/>
            </a:p>
          </p:txBody>
        </p:sp>
        <p:sp>
          <p:nvSpPr>
            <p:cNvPr id="57" name="Line 35"/>
            <p:cNvSpPr>
              <a:spLocks noChangeShapeType="1"/>
            </p:cNvSpPr>
            <p:nvPr/>
          </p:nvSpPr>
          <p:spPr bwMode="auto">
            <a:xfrm>
              <a:off x="5456" y="1832"/>
              <a:ext cx="1" cy="399"/>
            </a:xfrm>
            <a:prstGeom prst="line">
              <a:avLst/>
            </a:prstGeom>
            <a:noFill/>
            <a:ln w="0">
              <a:solidFill>
                <a:srgbClr val="000000"/>
              </a:solidFill>
              <a:round/>
              <a:headEnd/>
              <a:tailEnd/>
            </a:ln>
          </p:spPr>
          <p:txBody>
            <a:bodyPr/>
            <a:lstStyle/>
            <a:p>
              <a:endParaRPr lang="es-CL"/>
            </a:p>
          </p:txBody>
        </p:sp>
        <p:sp>
          <p:nvSpPr>
            <p:cNvPr id="58" name="Rectangle 36"/>
            <p:cNvSpPr>
              <a:spLocks noChangeArrowheads="1"/>
            </p:cNvSpPr>
            <p:nvPr/>
          </p:nvSpPr>
          <p:spPr bwMode="auto">
            <a:xfrm>
              <a:off x="5456" y="1832"/>
              <a:ext cx="8" cy="399"/>
            </a:xfrm>
            <a:prstGeom prst="rect">
              <a:avLst/>
            </a:prstGeom>
            <a:solidFill>
              <a:srgbClr val="000000"/>
            </a:solidFill>
            <a:ln w="9525">
              <a:noFill/>
              <a:miter lim="800000"/>
              <a:headEnd/>
              <a:tailEnd/>
            </a:ln>
          </p:spPr>
          <p:txBody>
            <a:bodyPr/>
            <a:lstStyle/>
            <a:p>
              <a:endParaRPr lang="es-CL"/>
            </a:p>
          </p:txBody>
        </p:sp>
        <p:sp>
          <p:nvSpPr>
            <p:cNvPr id="59" name="Line 37"/>
            <p:cNvSpPr>
              <a:spLocks noChangeShapeType="1"/>
            </p:cNvSpPr>
            <p:nvPr/>
          </p:nvSpPr>
          <p:spPr bwMode="auto">
            <a:xfrm>
              <a:off x="2984" y="1824"/>
              <a:ext cx="2480" cy="1"/>
            </a:xfrm>
            <a:prstGeom prst="line">
              <a:avLst/>
            </a:prstGeom>
            <a:noFill/>
            <a:ln w="0">
              <a:solidFill>
                <a:srgbClr val="000000"/>
              </a:solidFill>
              <a:round/>
              <a:headEnd/>
              <a:tailEnd/>
            </a:ln>
          </p:spPr>
          <p:txBody>
            <a:bodyPr/>
            <a:lstStyle/>
            <a:p>
              <a:endParaRPr lang="es-CL"/>
            </a:p>
          </p:txBody>
        </p:sp>
        <p:sp>
          <p:nvSpPr>
            <p:cNvPr id="60" name="Rectangle 38"/>
            <p:cNvSpPr>
              <a:spLocks noChangeArrowheads="1"/>
            </p:cNvSpPr>
            <p:nvPr/>
          </p:nvSpPr>
          <p:spPr bwMode="auto">
            <a:xfrm>
              <a:off x="2984" y="1824"/>
              <a:ext cx="2480" cy="8"/>
            </a:xfrm>
            <a:prstGeom prst="rect">
              <a:avLst/>
            </a:prstGeom>
            <a:solidFill>
              <a:srgbClr val="000000"/>
            </a:solidFill>
            <a:ln w="9525">
              <a:noFill/>
              <a:miter lim="800000"/>
              <a:headEnd/>
              <a:tailEnd/>
            </a:ln>
          </p:spPr>
          <p:txBody>
            <a:bodyPr/>
            <a:lstStyle/>
            <a:p>
              <a:endParaRPr lang="es-CL"/>
            </a:p>
          </p:txBody>
        </p:sp>
        <p:sp>
          <p:nvSpPr>
            <p:cNvPr id="61" name="Line 39"/>
            <p:cNvSpPr>
              <a:spLocks noChangeShapeType="1"/>
            </p:cNvSpPr>
            <p:nvPr/>
          </p:nvSpPr>
          <p:spPr bwMode="auto">
            <a:xfrm>
              <a:off x="2984" y="2024"/>
              <a:ext cx="2480" cy="1"/>
            </a:xfrm>
            <a:prstGeom prst="line">
              <a:avLst/>
            </a:prstGeom>
            <a:noFill/>
            <a:ln w="0">
              <a:solidFill>
                <a:srgbClr val="000000"/>
              </a:solidFill>
              <a:round/>
              <a:headEnd/>
              <a:tailEnd/>
            </a:ln>
          </p:spPr>
          <p:txBody>
            <a:bodyPr/>
            <a:lstStyle/>
            <a:p>
              <a:endParaRPr lang="es-CL"/>
            </a:p>
          </p:txBody>
        </p:sp>
        <p:sp>
          <p:nvSpPr>
            <p:cNvPr id="62" name="Rectangle 40"/>
            <p:cNvSpPr>
              <a:spLocks noChangeArrowheads="1"/>
            </p:cNvSpPr>
            <p:nvPr/>
          </p:nvSpPr>
          <p:spPr bwMode="auto">
            <a:xfrm>
              <a:off x="2984" y="2024"/>
              <a:ext cx="2480" cy="7"/>
            </a:xfrm>
            <a:prstGeom prst="rect">
              <a:avLst/>
            </a:prstGeom>
            <a:solidFill>
              <a:srgbClr val="000000"/>
            </a:solidFill>
            <a:ln w="9525">
              <a:noFill/>
              <a:miter lim="800000"/>
              <a:headEnd/>
              <a:tailEnd/>
            </a:ln>
          </p:spPr>
          <p:txBody>
            <a:bodyPr/>
            <a:lstStyle/>
            <a:p>
              <a:endParaRPr lang="es-CL"/>
            </a:p>
          </p:txBody>
        </p:sp>
        <p:sp>
          <p:nvSpPr>
            <p:cNvPr id="63" name="Line 41"/>
            <p:cNvSpPr>
              <a:spLocks noChangeShapeType="1"/>
            </p:cNvSpPr>
            <p:nvPr/>
          </p:nvSpPr>
          <p:spPr bwMode="auto">
            <a:xfrm>
              <a:off x="2984" y="2223"/>
              <a:ext cx="2480" cy="1"/>
            </a:xfrm>
            <a:prstGeom prst="line">
              <a:avLst/>
            </a:prstGeom>
            <a:noFill/>
            <a:ln w="0">
              <a:solidFill>
                <a:srgbClr val="000000"/>
              </a:solidFill>
              <a:round/>
              <a:headEnd/>
              <a:tailEnd/>
            </a:ln>
          </p:spPr>
          <p:txBody>
            <a:bodyPr/>
            <a:lstStyle/>
            <a:p>
              <a:endParaRPr lang="es-CL"/>
            </a:p>
          </p:txBody>
        </p:sp>
        <p:sp>
          <p:nvSpPr>
            <p:cNvPr id="64" name="Rectangle 42"/>
            <p:cNvSpPr>
              <a:spLocks noChangeArrowheads="1"/>
            </p:cNvSpPr>
            <p:nvPr/>
          </p:nvSpPr>
          <p:spPr bwMode="auto">
            <a:xfrm>
              <a:off x="2984" y="2223"/>
              <a:ext cx="2480" cy="8"/>
            </a:xfrm>
            <a:prstGeom prst="rect">
              <a:avLst/>
            </a:prstGeom>
            <a:solidFill>
              <a:srgbClr val="000000"/>
            </a:solidFill>
            <a:ln w="9525">
              <a:noFill/>
              <a:miter lim="800000"/>
              <a:headEnd/>
              <a:tailEnd/>
            </a:ln>
          </p:spPr>
          <p:txBody>
            <a:bodyPr/>
            <a:lstStyle/>
            <a:p>
              <a:endParaRPr lang="es-CL"/>
            </a:p>
          </p:txBody>
        </p:sp>
      </p:grpSp>
      <p:sp>
        <p:nvSpPr>
          <p:cNvPr id="65" name="Rectangle 5"/>
          <p:cNvSpPr>
            <a:spLocks noChangeArrowheads="1"/>
          </p:cNvSpPr>
          <p:nvPr/>
        </p:nvSpPr>
        <p:spPr bwMode="auto">
          <a:xfrm>
            <a:off x="4800600" y="1600200"/>
            <a:ext cx="4114800" cy="4708525"/>
          </a:xfrm>
          <a:prstGeom prst="rect">
            <a:avLst/>
          </a:prstGeom>
          <a:noFill/>
          <a:ln w="9525">
            <a:noFill/>
            <a:miter lim="800000"/>
            <a:headEnd/>
            <a:tailEnd/>
          </a:ln>
        </p:spPr>
        <p:txBody>
          <a:bodyPr/>
          <a:lstStyle/>
          <a:p>
            <a:pPr marL="342900" indent="-342900" algn="l">
              <a:lnSpc>
                <a:spcPct val="100000"/>
              </a:lnSpc>
            </a:pPr>
            <a:r>
              <a:rPr lang="es-ES" sz="1700" b="1" dirty="0">
                <a:latin typeface="Centaur" pitchFamily="18" charset="0"/>
              </a:rPr>
              <a:t>Alternativas Disponibles y Costos</a:t>
            </a:r>
          </a:p>
          <a:p>
            <a:pPr marL="342900" indent="-342900" algn="l">
              <a:lnSpc>
                <a:spcPct val="150000"/>
              </a:lnSpc>
              <a:buFontTx/>
              <a:buChar char="•"/>
            </a:pPr>
            <a:r>
              <a:rPr lang="es-ES" sz="1400" dirty="0">
                <a:latin typeface="Centaur" pitchFamily="18" charset="0"/>
              </a:rPr>
              <a:t>Valores por cada hijo que sea inscrito en la cobertura.</a:t>
            </a:r>
          </a:p>
          <a:p>
            <a:pPr marL="342900" indent="-342900" algn="l">
              <a:lnSpc>
                <a:spcPct val="150000"/>
              </a:lnSpc>
              <a:buFontTx/>
              <a:buChar char="•"/>
            </a:pPr>
            <a:r>
              <a:rPr lang="es-ES" sz="1400" dirty="0">
                <a:latin typeface="Centaur" pitchFamily="18" charset="0"/>
              </a:rPr>
              <a:t>Cobertura de Fallecimiento e Invalidez 2/3</a:t>
            </a:r>
          </a:p>
          <a:p>
            <a:pPr marL="342900" indent="-342900" algn="l">
              <a:lnSpc>
                <a:spcPct val="100000"/>
              </a:lnSpc>
            </a:pPr>
            <a:endParaRPr lang="es-ES" sz="1000" dirty="0"/>
          </a:p>
        </p:txBody>
      </p:sp>
      <p:sp>
        <p:nvSpPr>
          <p:cNvPr id="66" name="65 CuadroTexto"/>
          <p:cNvSpPr txBox="1"/>
          <p:nvPr/>
        </p:nvSpPr>
        <p:spPr>
          <a:xfrm>
            <a:off x="1000100" y="500042"/>
            <a:ext cx="3496470"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Seguro de Escolaridad</a:t>
            </a:r>
          </a:p>
        </p:txBody>
      </p:sp>
    </p:spTree>
    <p:extLst>
      <p:ext uri="{BB962C8B-B14F-4D97-AF65-F5344CB8AC3E}">
        <p14:creationId xmlns:p14="http://schemas.microsoft.com/office/powerpoint/2010/main" val="1241549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500042"/>
            <a:ext cx="2831994"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Herramienta Web</a:t>
            </a:r>
          </a:p>
        </p:txBody>
      </p:sp>
      <p:pic>
        <p:nvPicPr>
          <p:cNvPr id="2050" name="Picture 2"/>
          <p:cNvPicPr>
            <a:picLocks noChangeAspect="1" noChangeArrowheads="1"/>
          </p:cNvPicPr>
          <p:nvPr/>
        </p:nvPicPr>
        <p:blipFill>
          <a:blip r:embed="rId2" cstate="print"/>
          <a:srcRect/>
          <a:stretch>
            <a:fillRect/>
          </a:stretch>
        </p:blipFill>
        <p:spPr bwMode="auto">
          <a:xfrm>
            <a:off x="5929322" y="1785926"/>
            <a:ext cx="2667000" cy="2068513"/>
          </a:xfrm>
          <a:prstGeom prst="rect">
            <a:avLst/>
          </a:prstGeom>
          <a:noFill/>
          <a:ln w="9525">
            <a:noFill/>
            <a:miter lim="800000"/>
            <a:headEnd/>
            <a:tailEnd/>
          </a:ln>
        </p:spPr>
      </p:pic>
      <p:sp>
        <p:nvSpPr>
          <p:cNvPr id="4" name="3 CuadroTexto"/>
          <p:cNvSpPr txBox="1"/>
          <p:nvPr/>
        </p:nvSpPr>
        <p:spPr>
          <a:xfrm>
            <a:off x="214282" y="1428736"/>
            <a:ext cx="5500726" cy="2616101"/>
          </a:xfrm>
          <a:prstGeom prst="rect">
            <a:avLst/>
          </a:prstGeom>
          <a:noFill/>
        </p:spPr>
        <p:txBody>
          <a:bodyPr wrap="square" rtlCol="0">
            <a:spAutoFit/>
          </a:bodyPr>
          <a:lstStyle/>
          <a:p>
            <a:r>
              <a:rPr lang="es-ES" sz="1700" b="1" dirty="0">
                <a:latin typeface="Centaur" pitchFamily="18" charset="0"/>
              </a:rPr>
              <a:t>Servicios operacionales</a:t>
            </a:r>
            <a:endParaRPr lang="es-CL" sz="1700" b="1" dirty="0">
              <a:latin typeface="Centaur" pitchFamily="18" charset="0"/>
            </a:endParaRPr>
          </a:p>
          <a:p>
            <a:r>
              <a:rPr lang="es-CL" sz="1700" dirty="0">
                <a:latin typeface="Centaur" pitchFamily="18" charset="0"/>
              </a:rPr>
              <a:t> </a:t>
            </a:r>
          </a:p>
          <a:p>
            <a:r>
              <a:rPr lang="es-CL" sz="1400" dirty="0">
                <a:latin typeface="Centaur" pitchFamily="18" charset="0"/>
              </a:rPr>
              <a:t>En nuestro </a:t>
            </a:r>
            <a:r>
              <a:rPr lang="es-CL" sz="1400" b="1" dirty="0">
                <a:latin typeface="Centaur" pitchFamily="18" charset="0"/>
              </a:rPr>
              <a:t>Portal de Clientes</a:t>
            </a:r>
            <a:r>
              <a:rPr lang="es-CL" sz="1400" dirty="0">
                <a:latin typeface="Centaur" pitchFamily="18" charset="0"/>
              </a:rPr>
              <a:t>, los asegurados  podrán tener acceso </a:t>
            </a:r>
          </a:p>
          <a:p>
            <a:r>
              <a:rPr lang="es-CL" sz="1400" dirty="0">
                <a:latin typeface="Centaur" pitchFamily="18" charset="0"/>
              </a:rPr>
              <a:t>a información personalizada  de sus coberturas vigentes en la Compañía.</a:t>
            </a:r>
          </a:p>
          <a:p>
            <a:r>
              <a:rPr lang="es-CL" sz="1400" dirty="0">
                <a:latin typeface="Centaur" pitchFamily="18" charset="0"/>
              </a:rPr>
              <a:t> </a:t>
            </a:r>
          </a:p>
          <a:p>
            <a:r>
              <a:rPr lang="es-CL" sz="1400" b="1" dirty="0">
                <a:latin typeface="Centaur" pitchFamily="18" charset="0"/>
              </a:rPr>
              <a:t>Tendrán acceso a:</a:t>
            </a:r>
          </a:p>
          <a:p>
            <a:pPr>
              <a:buFont typeface="Wingdings" pitchFamily="2" charset="2"/>
              <a:buChar char="v"/>
            </a:pPr>
            <a:r>
              <a:rPr lang="es-CL" sz="1400" dirty="0">
                <a:latin typeface="Centaur" pitchFamily="18" charset="0"/>
              </a:rPr>
              <a:t> Información de sus productos vigentes en la Compañía </a:t>
            </a:r>
          </a:p>
          <a:p>
            <a:pPr>
              <a:buFont typeface="Wingdings" pitchFamily="2" charset="2"/>
              <a:buChar char="v"/>
            </a:pPr>
            <a:r>
              <a:rPr lang="es-CL" sz="1400" dirty="0">
                <a:latin typeface="Centaur" pitchFamily="18" charset="0"/>
              </a:rPr>
              <a:t> Información de su grupo familiar</a:t>
            </a:r>
          </a:p>
          <a:p>
            <a:pPr>
              <a:buFont typeface="Wingdings" pitchFamily="2" charset="2"/>
              <a:buChar char="v"/>
            </a:pPr>
            <a:r>
              <a:rPr lang="es-CL" sz="1400" dirty="0">
                <a:latin typeface="Centaur" pitchFamily="18" charset="0"/>
              </a:rPr>
              <a:t> Estado y monitoreo de sus gastos</a:t>
            </a:r>
          </a:p>
          <a:p>
            <a:pPr>
              <a:buFont typeface="Wingdings" pitchFamily="2" charset="2"/>
              <a:buChar char="v"/>
            </a:pPr>
            <a:r>
              <a:rPr lang="es-CL" sz="1400" dirty="0">
                <a:latin typeface="Centaur" pitchFamily="18" charset="0"/>
              </a:rPr>
              <a:t> Acceso a formularios de gastos médicos</a:t>
            </a:r>
          </a:p>
          <a:p>
            <a:endParaRPr lang="es-CL" dirty="0"/>
          </a:p>
        </p:txBody>
      </p:sp>
      <p:sp>
        <p:nvSpPr>
          <p:cNvPr id="3075" name="Rectangle 2"/>
          <p:cNvSpPr>
            <a:spLocks/>
          </p:cNvSpPr>
          <p:nvPr/>
        </p:nvSpPr>
        <p:spPr bwMode="auto">
          <a:xfrm>
            <a:off x="357158" y="4411676"/>
            <a:ext cx="4794250" cy="1017588"/>
          </a:xfrm>
          <a:prstGeom prst="rect">
            <a:avLst/>
          </a:prstGeom>
          <a:noFill/>
          <a:ln w="12700">
            <a:noFill/>
            <a:miter lim="0"/>
            <a:headEnd/>
            <a:tailEnd/>
          </a:ln>
        </p:spPr>
        <p:txBody>
          <a:bodyPr vert="horz" wrap="square" lIns="0" tIns="0" rIns="88896" bIns="50798" numCol="1" anchor="t" anchorCtr="0" compatLnSpc="1">
            <a:prstTxWarp prst="textNoShape">
              <a:avLst/>
            </a:prstTxWarp>
          </a:bodyPr>
          <a:lstStyle/>
          <a:p>
            <a:pPr marL="0" marR="0" lvl="0" indent="0" algn="just" defTabSz="914400" rtl="0" eaLnBrk="1" fontAlgn="base" latinLnBrk="0" hangingPunct="1">
              <a:lnSpc>
                <a:spcPct val="100000"/>
              </a:lnSpc>
              <a:spcBef>
                <a:spcPts val="275"/>
              </a:spcBef>
              <a:spcAft>
                <a:spcPts val="1000"/>
              </a:spcAft>
              <a:buClrTx/>
              <a:buSzTx/>
              <a:buFontTx/>
              <a:buNone/>
              <a:tabLst/>
            </a:pPr>
            <a:r>
              <a:rPr kumimoji="0" lang="es-CL" sz="1700" b="1" i="0" u="none" strike="noStrike" cap="none" normalizeH="0" baseline="0" dirty="0">
                <a:ln>
                  <a:noFill/>
                </a:ln>
                <a:effectLst/>
                <a:latin typeface="Centaur" pitchFamily="18" charset="0"/>
              </a:rPr>
              <a:t>Pago de reembolsos:</a:t>
            </a:r>
          </a:p>
          <a:p>
            <a:pPr marL="0" marR="0" lvl="0" indent="0" algn="just" defTabSz="914400" rtl="0" eaLnBrk="1" fontAlgn="base" latinLnBrk="0" hangingPunct="1">
              <a:lnSpc>
                <a:spcPct val="100000"/>
              </a:lnSpc>
              <a:spcBef>
                <a:spcPts val="275"/>
              </a:spcBef>
              <a:spcAft>
                <a:spcPct val="0"/>
              </a:spcAft>
              <a:buClrTx/>
              <a:buSzPts val="1400"/>
              <a:buFont typeface="Wingdings" pitchFamily="2" charset="2"/>
              <a:buNone/>
              <a:tabLst/>
            </a:pPr>
            <a:r>
              <a:rPr kumimoji="0" lang="es-CL" sz="1000" b="0" i="0" u="none" strike="noStrike" cap="none" normalizeH="0" baseline="0" dirty="0">
                <a:ln>
                  <a:noFill/>
                </a:ln>
                <a:solidFill>
                  <a:srgbClr val="000066"/>
                </a:solidFill>
                <a:effectLst/>
                <a:latin typeface="Calibri" pitchFamily="34" charset="0"/>
              </a:rPr>
              <a:t> </a:t>
            </a:r>
            <a:r>
              <a:rPr lang="es-CL" sz="1400" dirty="0">
                <a:latin typeface="Centaur" pitchFamily="18" charset="0"/>
              </a:rPr>
              <a:t>Los reembolsos podrán ser depositados en la cuenta bancaria que hayan informado los asegurados. </a:t>
            </a:r>
          </a:p>
          <a:p>
            <a:pPr marL="0" marR="0" lvl="0" indent="0" algn="just" defTabSz="914400" rtl="0" eaLnBrk="1" fontAlgn="base" latinLnBrk="0" hangingPunct="1">
              <a:lnSpc>
                <a:spcPct val="100000"/>
              </a:lnSpc>
              <a:spcBef>
                <a:spcPts val="275"/>
              </a:spcBef>
              <a:spcAft>
                <a:spcPct val="0"/>
              </a:spcAft>
              <a:buClrTx/>
              <a:buSzPts val="1400"/>
              <a:buFont typeface="Wingdings" pitchFamily="2" charset="2"/>
              <a:buNone/>
              <a:tabLst/>
            </a:pPr>
            <a:r>
              <a:rPr lang="es-CL" sz="1400" dirty="0">
                <a:latin typeface="Centaur" pitchFamily="18" charset="0"/>
              </a:rPr>
              <a:t> De no haber informado cuenta bancaria, los reembolsos se pagarán con la emisión de un cheque nominativo que será entregado al asegurado.</a:t>
            </a:r>
          </a:p>
        </p:txBody>
      </p:sp>
      <p:pic>
        <p:nvPicPr>
          <p:cNvPr id="3076" name="Picture 3" descr="img_9">
            <a:hlinkClick r:id="rId3"/>
          </p:cNvPr>
          <p:cNvPicPr>
            <a:picLocks noChangeAspect="1"/>
          </p:cNvPicPr>
          <p:nvPr/>
        </p:nvPicPr>
        <p:blipFill>
          <a:blip r:embed="rId4" cstate="print"/>
          <a:srcRect/>
          <a:stretch>
            <a:fillRect/>
          </a:stretch>
        </p:blipFill>
        <p:spPr bwMode="auto">
          <a:xfrm>
            <a:off x="6500826" y="4643446"/>
            <a:ext cx="1643074" cy="1661330"/>
          </a:xfrm>
          <a:prstGeom prst="rect">
            <a:avLst/>
          </a:prstGeom>
          <a:noFill/>
          <a:ln w="12700">
            <a:noFill/>
            <a:miter lim="0"/>
            <a:headEnd/>
            <a:tailEnd/>
          </a:ln>
        </p:spPr>
      </p:pic>
    </p:spTree>
    <p:extLst>
      <p:ext uri="{BB962C8B-B14F-4D97-AF65-F5344CB8AC3E}">
        <p14:creationId xmlns:p14="http://schemas.microsoft.com/office/powerpoint/2010/main" val="820925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Tabla"/>
          <p:cNvGraphicFramePr>
            <a:graphicFrameLocks noGrp="1"/>
          </p:cNvGraphicFramePr>
          <p:nvPr>
            <p:extLst/>
          </p:nvPr>
        </p:nvGraphicFramePr>
        <p:xfrm>
          <a:off x="395536" y="1106772"/>
          <a:ext cx="7920880" cy="5522236"/>
        </p:xfrm>
        <a:graphic>
          <a:graphicData uri="http://schemas.openxmlformats.org/drawingml/2006/table">
            <a:tbl>
              <a:tblPr/>
              <a:tblGrid>
                <a:gridCol w="3476670">
                  <a:extLst>
                    <a:ext uri="{9D8B030D-6E8A-4147-A177-3AD203B41FA5}">
                      <a16:colId xmlns:a16="http://schemas.microsoft.com/office/drawing/2014/main" val="20000"/>
                    </a:ext>
                  </a:extLst>
                </a:gridCol>
                <a:gridCol w="1637830">
                  <a:extLst>
                    <a:ext uri="{9D8B030D-6E8A-4147-A177-3AD203B41FA5}">
                      <a16:colId xmlns:a16="http://schemas.microsoft.com/office/drawing/2014/main" val="20001"/>
                    </a:ext>
                  </a:extLst>
                </a:gridCol>
                <a:gridCol w="2806380">
                  <a:extLst>
                    <a:ext uri="{9D8B030D-6E8A-4147-A177-3AD203B41FA5}">
                      <a16:colId xmlns:a16="http://schemas.microsoft.com/office/drawing/2014/main" val="20002"/>
                    </a:ext>
                  </a:extLst>
                </a:gridCol>
              </a:tblGrid>
              <a:tr h="232982">
                <a:tc>
                  <a:txBody>
                    <a:bodyPr/>
                    <a:lstStyle/>
                    <a:p>
                      <a:pPr algn="ctr" fontAlgn="b"/>
                      <a:r>
                        <a:rPr lang="es-ES" sz="1000" b="0" i="0" u="none" strike="noStrike" dirty="0">
                          <a:solidFill>
                            <a:srgbClr val="EEECE1"/>
                          </a:solidFill>
                          <a:latin typeface="Calibri"/>
                        </a:rPr>
                        <a:t>TIPO DE GASTOS</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s-ES" sz="1000" b="0" i="0" u="none" strike="noStrike" dirty="0">
                          <a:solidFill>
                            <a:srgbClr val="EEECE1"/>
                          </a:solidFill>
                          <a:latin typeface="Calibri"/>
                        </a:rPr>
                        <a:t>SOLICITUD DE REEMBOLSO</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s-ES" sz="1000" b="0" i="0" u="none" strike="noStrike" dirty="0">
                          <a:solidFill>
                            <a:srgbClr val="EEECE1"/>
                          </a:solidFill>
                          <a:latin typeface="Calibri"/>
                        </a:rPr>
                        <a:t>DOCUMENTACIÓN</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336530">
                <a:tc>
                  <a:txBody>
                    <a:bodyPr/>
                    <a:lstStyle/>
                    <a:p>
                      <a:pPr algn="ctr" fontAlgn="b"/>
                      <a:r>
                        <a:rPr lang="es-ES" sz="1100" b="0" i="0" u="none" strike="noStrike" dirty="0">
                          <a:solidFill>
                            <a:srgbClr val="000000"/>
                          </a:solidFill>
                          <a:latin typeface="Centaur" panose="02030504050205020304" pitchFamily="18" charset="0"/>
                        </a:rPr>
                        <a:t>Consultas médicas, exámenes, procedimientos ambulatorios</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dirty="0">
                          <a:solidFill>
                            <a:srgbClr val="000000"/>
                          </a:solidFill>
                          <a:latin typeface="Centaur" panose="02030504050205020304" pitchFamily="18" charset="0"/>
                        </a:rPr>
                        <a:t>SÍ</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solidFill>
                            <a:srgbClr val="000000"/>
                          </a:solidFill>
                          <a:latin typeface="Centaur" panose="02030504050205020304" pitchFamily="18" charset="0"/>
                        </a:rPr>
                        <a:t>Original de bonos (</a:t>
                      </a:r>
                      <a:r>
                        <a:rPr lang="es-ES" sz="1100" b="0" i="0" u="none" strike="noStrike" dirty="0" err="1">
                          <a:solidFill>
                            <a:srgbClr val="000000"/>
                          </a:solidFill>
                          <a:latin typeface="Centaur" panose="02030504050205020304" pitchFamily="18" charset="0"/>
                        </a:rPr>
                        <a:t>Fonasa</a:t>
                      </a:r>
                      <a:r>
                        <a:rPr lang="es-ES" sz="1100" b="0" i="0" u="none" strike="noStrike" dirty="0">
                          <a:solidFill>
                            <a:srgbClr val="000000"/>
                          </a:solidFill>
                          <a:latin typeface="Centaur" panose="02030504050205020304" pitchFamily="18" charset="0"/>
                        </a:rPr>
                        <a:t> o </a:t>
                      </a:r>
                      <a:r>
                        <a:rPr lang="es-ES" sz="1100" b="0" i="0" u="none" strike="noStrike" dirty="0" err="1">
                          <a:solidFill>
                            <a:srgbClr val="000000"/>
                          </a:solidFill>
                          <a:latin typeface="Centaur" panose="02030504050205020304" pitchFamily="18" charset="0"/>
                        </a:rPr>
                        <a:t>Isapre</a:t>
                      </a:r>
                      <a:r>
                        <a:rPr lang="es-ES" sz="1100" b="0" i="0" u="none" strike="noStrike" dirty="0">
                          <a:solidFill>
                            <a:srgbClr val="000000"/>
                          </a:solidFill>
                          <a:latin typeface="Centaur" panose="02030504050205020304" pitchFamily="18" charset="0"/>
                        </a:rPr>
                        <a:t>) u original    donde efectuó bonificación adicional</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60130">
                <a:tc>
                  <a:txBody>
                    <a:bodyPr/>
                    <a:lstStyle/>
                    <a:p>
                      <a:pPr algn="ctr" fontAlgn="b"/>
                      <a:r>
                        <a:rPr lang="es-ES" sz="1100" b="0" i="0" u="none" strike="noStrike" dirty="0">
                          <a:solidFill>
                            <a:srgbClr val="000000"/>
                          </a:solidFill>
                          <a:latin typeface="Centaur" panose="02030504050205020304" pitchFamily="18" charset="0"/>
                        </a:rPr>
                        <a:t>Gastos de Hospitalización y honorarios médicos</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s-ES" sz="1100" b="0" i="0" u="none" strike="noStrike">
                          <a:solidFill>
                            <a:srgbClr val="000000"/>
                          </a:solidFill>
                          <a:latin typeface="Centaur" panose="02030504050205020304" pitchFamily="18" charset="0"/>
                        </a:rPr>
                        <a:t>SÍ</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s-ES" sz="1100" b="0" i="0" u="none" strike="noStrike" dirty="0">
                          <a:solidFill>
                            <a:srgbClr val="000000"/>
                          </a:solidFill>
                          <a:latin typeface="Centaur" panose="02030504050205020304" pitchFamily="18" charset="0"/>
                        </a:rPr>
                        <a:t>Programa médico timbrado por </a:t>
                      </a:r>
                      <a:r>
                        <a:rPr lang="es-ES" sz="1100" b="0" i="0" u="none" strike="noStrike" dirty="0" err="1">
                          <a:solidFill>
                            <a:srgbClr val="000000"/>
                          </a:solidFill>
                          <a:latin typeface="Centaur" panose="02030504050205020304" pitchFamily="18" charset="0"/>
                        </a:rPr>
                        <a:t>Fonasa</a:t>
                      </a:r>
                      <a:r>
                        <a:rPr lang="es-ES" sz="1100" b="0" i="0" u="none" strike="noStrike" dirty="0">
                          <a:solidFill>
                            <a:srgbClr val="000000"/>
                          </a:solidFill>
                          <a:latin typeface="Centaur" panose="02030504050205020304" pitchFamily="18" charset="0"/>
                        </a:rPr>
                        <a:t> o </a:t>
                      </a:r>
                      <a:r>
                        <a:rPr lang="es-ES" sz="1100" b="0" i="0" u="none" strike="noStrike" dirty="0" err="1">
                          <a:solidFill>
                            <a:srgbClr val="000000"/>
                          </a:solidFill>
                          <a:latin typeface="Centaur" panose="02030504050205020304" pitchFamily="18" charset="0"/>
                        </a:rPr>
                        <a:t>Isapre</a:t>
                      </a:r>
                      <a:r>
                        <a:rPr lang="es-ES" sz="1100" b="0" i="0" u="none" strike="noStrike" dirty="0">
                          <a:solidFill>
                            <a:srgbClr val="000000"/>
                          </a:solidFill>
                          <a:latin typeface="Centaur" panose="02030504050205020304" pitchFamily="18" charset="0"/>
                        </a:rPr>
                        <a:t>, originales de bonos y de reembolsos, facturas o boletas por diferencias no cubiertas por establecimiento médico.</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2"/>
                  </a:ext>
                </a:extLst>
              </a:tr>
              <a:tr h="496221">
                <a:tc>
                  <a:txBody>
                    <a:bodyPr/>
                    <a:lstStyle/>
                    <a:p>
                      <a:pPr algn="ctr" fontAlgn="b"/>
                      <a:r>
                        <a:rPr lang="es-ES" sz="1100" b="0" i="0" u="none" strike="noStrike" dirty="0">
                          <a:solidFill>
                            <a:srgbClr val="000000"/>
                          </a:solidFill>
                          <a:latin typeface="Centaur" panose="02030504050205020304" pitchFamily="18" charset="0"/>
                        </a:rPr>
                        <a:t> </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dirty="0">
                          <a:solidFill>
                            <a:srgbClr val="000000"/>
                          </a:solidFill>
                          <a:latin typeface="Centaur" panose="02030504050205020304" pitchFamily="18" charset="0"/>
                        </a:rPr>
                        <a:t> </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solidFill>
                            <a:srgbClr val="000000"/>
                          </a:solidFill>
                          <a:latin typeface="Centaur" panose="02030504050205020304" pitchFamily="18" charset="0"/>
                        </a:rPr>
                        <a:t>Detalle de los gastos de hospitalización (insumos, medicamentos, etc.)emitida por hospital o Clínica.</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32312">
                <a:tc>
                  <a:txBody>
                    <a:bodyPr/>
                    <a:lstStyle/>
                    <a:p>
                      <a:pPr algn="ctr" fontAlgn="b"/>
                      <a:r>
                        <a:rPr lang="es-ES" sz="1100" b="0" i="0" u="none" strike="noStrike" dirty="0">
                          <a:solidFill>
                            <a:srgbClr val="000000"/>
                          </a:solidFill>
                          <a:latin typeface="Centaur" panose="02030504050205020304" pitchFamily="18" charset="0"/>
                        </a:rPr>
                        <a:t>Tratamientos de Kinesiología, Fonoaudiología y Psicopedagogía</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dirty="0">
                          <a:solidFill>
                            <a:srgbClr val="000000"/>
                          </a:solidFill>
                          <a:latin typeface="Centaur" panose="02030504050205020304" pitchFamily="18" charset="0"/>
                        </a:rPr>
                        <a:t>SÍ</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solidFill>
                            <a:srgbClr val="000000"/>
                          </a:solidFill>
                          <a:latin typeface="Centaur" panose="02030504050205020304" pitchFamily="18" charset="0"/>
                        </a:rPr>
                        <a:t>La solicitud de reembolso debe venir extendida por el médico tratante, más original de bono.</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32312">
                <a:tc>
                  <a:txBody>
                    <a:bodyPr/>
                    <a:lstStyle/>
                    <a:p>
                      <a:pPr algn="ctr" fontAlgn="b"/>
                      <a:r>
                        <a:rPr lang="es-ES" sz="1100" b="0" i="0" u="none" strike="noStrike" dirty="0">
                          <a:solidFill>
                            <a:srgbClr val="000000"/>
                          </a:solidFill>
                          <a:latin typeface="Centaur" panose="02030504050205020304" pitchFamily="18" charset="0"/>
                        </a:rPr>
                        <a:t> </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s-ES" sz="1100" b="0" i="0" u="none" strike="noStrike" dirty="0">
                        <a:solidFill>
                          <a:srgbClr val="000000"/>
                        </a:solidFill>
                        <a:latin typeface="Centaur" panose="02030504050205020304" pitchFamily="18" charset="0"/>
                      </a:endParaRP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s-ES" sz="1100" b="0" i="0" u="none" strike="noStrike" dirty="0">
                          <a:solidFill>
                            <a:srgbClr val="000000"/>
                          </a:solidFill>
                          <a:latin typeface="Centaur" panose="02030504050205020304" pitchFamily="18" charset="0"/>
                        </a:rPr>
                        <a:t>Receta extendida por el médico tratante, identificando nombre del paciente.</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5"/>
                  </a:ext>
                </a:extLst>
              </a:tr>
              <a:tr h="496221">
                <a:tc>
                  <a:txBody>
                    <a:bodyPr/>
                    <a:lstStyle/>
                    <a:p>
                      <a:pPr algn="ctr" fontAlgn="b"/>
                      <a:r>
                        <a:rPr lang="es-ES" sz="1100" b="0" i="0" u="none" strike="noStrike" dirty="0">
                          <a:solidFill>
                            <a:srgbClr val="000000"/>
                          </a:solidFill>
                          <a:latin typeface="Centaur" panose="02030504050205020304" pitchFamily="18" charset="0"/>
                        </a:rPr>
                        <a:t>Medicamentos</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100" b="0" i="0" u="none" strike="noStrike" dirty="0">
                          <a:solidFill>
                            <a:srgbClr val="000000"/>
                          </a:solidFill>
                          <a:latin typeface="Centaur" panose="02030504050205020304" pitchFamily="18" charset="0"/>
                        </a:rPr>
                        <a:t>SÍ</a:t>
                      </a:r>
                    </a:p>
                    <a:p>
                      <a:pPr algn="ctr" fontAlgn="b"/>
                      <a:r>
                        <a:rPr lang="es-ES" sz="1100" b="0" i="0" u="none" strike="noStrike" dirty="0">
                          <a:solidFill>
                            <a:srgbClr val="000000"/>
                          </a:solidFill>
                          <a:latin typeface="Centaur" panose="02030504050205020304" pitchFamily="18" charset="0"/>
                        </a:rPr>
                        <a:t> </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solidFill>
                            <a:srgbClr val="000000"/>
                          </a:solidFill>
                          <a:latin typeface="Centaur" panose="02030504050205020304" pitchFamily="18" charset="0"/>
                        </a:rPr>
                        <a:t>Boletas originales con detalle de medicamentos prescritos y valor unitario (de lo contrario, la farmacia deberá extender detalle)</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660130">
                <a:tc>
                  <a:txBody>
                    <a:bodyPr/>
                    <a:lstStyle/>
                    <a:p>
                      <a:pPr algn="ctr" fontAlgn="b"/>
                      <a:r>
                        <a:rPr lang="es-ES" sz="1100" b="0" i="0" u="none" strike="noStrike" dirty="0">
                          <a:solidFill>
                            <a:srgbClr val="000000"/>
                          </a:solidFill>
                          <a:latin typeface="Centaur" panose="02030504050205020304" pitchFamily="18" charset="0"/>
                        </a:rPr>
                        <a:t>Medicamentos a permanencia</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dirty="0">
                          <a:solidFill>
                            <a:srgbClr val="000000"/>
                          </a:solidFill>
                          <a:latin typeface="Centaur" panose="02030504050205020304" pitchFamily="18" charset="0"/>
                        </a:rPr>
                        <a:t>SÍ</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solidFill>
                            <a:srgbClr val="000000"/>
                          </a:solidFill>
                          <a:latin typeface="Centaur" panose="02030504050205020304" pitchFamily="18" charset="0"/>
                        </a:rPr>
                        <a:t>Receta original, más boleta de farmacia.  Para solicitudes posteriores se podrá presentar sólo copia de ésta, la cual tendrá vigencia de 6 meses.</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496221">
                <a:tc>
                  <a:txBody>
                    <a:bodyPr/>
                    <a:lstStyle/>
                    <a:p>
                      <a:pPr algn="ctr" fontAlgn="b"/>
                      <a:r>
                        <a:rPr lang="es-ES" sz="1100" b="0" i="0" u="none" strike="noStrike" dirty="0">
                          <a:solidFill>
                            <a:srgbClr val="000000"/>
                          </a:solidFill>
                          <a:latin typeface="Centaur" panose="02030504050205020304" pitchFamily="18" charset="0"/>
                        </a:rPr>
                        <a:t>Medicamentos con receta retenida</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dirty="0">
                          <a:solidFill>
                            <a:srgbClr val="000000"/>
                          </a:solidFill>
                          <a:latin typeface="Centaur" panose="02030504050205020304" pitchFamily="18" charset="0"/>
                        </a:rPr>
                        <a:t>SÍ</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solidFill>
                            <a:srgbClr val="000000"/>
                          </a:solidFill>
                          <a:latin typeface="Centaur" panose="02030504050205020304" pitchFamily="18" charset="0"/>
                        </a:rPr>
                        <a:t>Copia de receta con timbre de la farmacia que indique "Receta retenida", más boletas originales de farmacia.</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496221">
                <a:tc>
                  <a:txBody>
                    <a:bodyPr/>
                    <a:lstStyle/>
                    <a:p>
                      <a:pPr algn="ctr" fontAlgn="b"/>
                      <a:r>
                        <a:rPr lang="es-ES" sz="1100" b="0" i="0" u="none" strike="noStrike" dirty="0">
                          <a:solidFill>
                            <a:srgbClr val="000000"/>
                          </a:solidFill>
                          <a:latin typeface="Centaur" panose="02030504050205020304" pitchFamily="18" charset="0"/>
                        </a:rPr>
                        <a:t>Atenciones de urgencia</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dirty="0">
                          <a:solidFill>
                            <a:srgbClr val="000000"/>
                          </a:solidFill>
                          <a:latin typeface="Centaur" panose="02030504050205020304" pitchFamily="18" charset="0"/>
                        </a:rPr>
                        <a:t>No requiere estar firmado por médico</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solidFill>
                            <a:srgbClr val="000000"/>
                          </a:solidFill>
                          <a:latin typeface="Centaur" panose="02030504050205020304" pitchFamily="18" charset="0"/>
                        </a:rPr>
                        <a:t>Fotocopia de documentos extendidos por el servicio de urgencia, más reembolsos originales hechos por </a:t>
                      </a:r>
                      <a:r>
                        <a:rPr lang="es-ES" sz="1100" b="0" i="0" u="none" strike="noStrike" dirty="0" err="1">
                          <a:solidFill>
                            <a:srgbClr val="000000"/>
                          </a:solidFill>
                          <a:latin typeface="Centaur" panose="02030504050205020304" pitchFamily="18" charset="0"/>
                        </a:rPr>
                        <a:t>Isapre</a:t>
                      </a:r>
                      <a:r>
                        <a:rPr lang="es-ES" sz="1100" b="0" i="0" u="none" strike="noStrike" dirty="0">
                          <a:solidFill>
                            <a:srgbClr val="000000"/>
                          </a:solidFill>
                          <a:latin typeface="Centaur" panose="02030504050205020304" pitchFamily="18" charset="0"/>
                        </a:rPr>
                        <a:t> o </a:t>
                      </a:r>
                      <a:r>
                        <a:rPr lang="es-ES" sz="1100" b="0" i="0" u="none" strike="noStrike" dirty="0" err="1">
                          <a:solidFill>
                            <a:srgbClr val="000000"/>
                          </a:solidFill>
                          <a:latin typeface="Centaur" panose="02030504050205020304" pitchFamily="18" charset="0"/>
                        </a:rPr>
                        <a:t>Fonasa</a:t>
                      </a:r>
                      <a:endParaRPr lang="es-ES" sz="1100" b="0" i="0" u="none" strike="noStrike" dirty="0">
                        <a:solidFill>
                          <a:srgbClr val="000000"/>
                        </a:solidFill>
                        <a:latin typeface="Centaur" panose="02030504050205020304" pitchFamily="18" charset="0"/>
                      </a:endParaRP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496221">
                <a:tc>
                  <a:txBody>
                    <a:bodyPr/>
                    <a:lstStyle/>
                    <a:p>
                      <a:pPr algn="ctr" rtl="0" fontAlgn="b"/>
                      <a:r>
                        <a:rPr lang="es-ES" sz="1100" b="0" i="0" u="none" strike="noStrike" dirty="0">
                          <a:solidFill>
                            <a:srgbClr val="000000"/>
                          </a:solidFill>
                          <a:latin typeface="Centaur" panose="02030504050205020304" pitchFamily="18" charset="0"/>
                        </a:rPr>
                        <a:t> Marcos y Cristales </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dirty="0">
                          <a:solidFill>
                            <a:srgbClr val="000000"/>
                          </a:solidFill>
                          <a:latin typeface="Centaur" panose="02030504050205020304" pitchFamily="18" charset="0"/>
                        </a:rPr>
                        <a:t>SÍ</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solidFill>
                            <a:srgbClr val="000000"/>
                          </a:solidFill>
                          <a:latin typeface="Centaur" panose="02030504050205020304" pitchFamily="18" charset="0"/>
                        </a:rPr>
                        <a:t>Receta extendida por el médico, identificando nombre del paciente, más boleta original de la óptica </a:t>
                      </a:r>
                    </a:p>
                  </a:txBody>
                  <a:tcPr marL="4597" marR="4597" marT="4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430639">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100" b="1" i="0" u="none" strike="noStrike" dirty="0">
                          <a:solidFill>
                            <a:srgbClr val="002060"/>
                          </a:solidFill>
                          <a:latin typeface="Centaur" panose="02030504050205020304" pitchFamily="18" charset="0"/>
                        </a:rPr>
                        <a:t>EN CASO QUE EL GASTO NO SEA REEMBOLSABLE POR EL SISTEMA DE SALUD, DEBERÁ EXIGIR QUE ESTE VENGA CON UN TIMBRE DE LA ISAPRE O FONASA QUE INDIQUE "NO BONIFICABLE”</a:t>
                      </a:r>
                    </a:p>
                  </a:txBody>
                  <a:tcPr marL="4597" marR="4597" marT="459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1"/>
                  </a:ext>
                </a:extLst>
              </a:tr>
            </a:tbl>
          </a:graphicData>
        </a:graphic>
      </p:graphicFrame>
      <p:sp>
        <p:nvSpPr>
          <p:cNvPr id="3" name="1 CuadroTexto"/>
          <p:cNvSpPr txBox="1"/>
          <p:nvPr/>
        </p:nvSpPr>
        <p:spPr>
          <a:xfrm>
            <a:off x="1000100" y="500042"/>
            <a:ext cx="5925597" cy="1077218"/>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Antecedentes para solicitar reembolsos</a:t>
            </a:r>
          </a:p>
          <a:p>
            <a:endPar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endParaRPr>
          </a:p>
        </p:txBody>
      </p:sp>
    </p:spTree>
    <p:extLst>
      <p:ext uri="{BB962C8B-B14F-4D97-AF65-F5344CB8AC3E}">
        <p14:creationId xmlns:p14="http://schemas.microsoft.com/office/powerpoint/2010/main" val="1653367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500042"/>
            <a:ext cx="3632276"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Principales Exclusiones</a:t>
            </a:r>
          </a:p>
        </p:txBody>
      </p:sp>
      <p:sp>
        <p:nvSpPr>
          <p:cNvPr id="8" name="16 CuadroTexto"/>
          <p:cNvSpPr txBox="1">
            <a:spLocks noChangeArrowheads="1"/>
          </p:cNvSpPr>
          <p:nvPr/>
        </p:nvSpPr>
        <p:spPr bwMode="auto">
          <a:xfrm>
            <a:off x="395536" y="1340768"/>
            <a:ext cx="8208912"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accent2"/>
                </a:solidFill>
                <a:latin typeface="Calibri" pitchFamily="34" charset="0"/>
              </a:defRPr>
            </a:lvl1pPr>
            <a:lvl2pPr marL="742950" indent="-285750" eaLnBrk="0" hangingPunct="0">
              <a:defRPr sz="1200" b="1">
                <a:solidFill>
                  <a:schemeClr val="accent2"/>
                </a:solidFill>
                <a:latin typeface="Calibri" pitchFamily="34" charset="0"/>
              </a:defRPr>
            </a:lvl2pPr>
            <a:lvl3pPr marL="1143000" indent="-228600" eaLnBrk="0" hangingPunct="0">
              <a:defRPr sz="1200" b="1">
                <a:solidFill>
                  <a:schemeClr val="accent2"/>
                </a:solidFill>
                <a:latin typeface="Calibri" pitchFamily="34" charset="0"/>
              </a:defRPr>
            </a:lvl3pPr>
            <a:lvl4pPr marL="1600200" indent="-228600" eaLnBrk="0" hangingPunct="0">
              <a:defRPr sz="1200" b="1">
                <a:solidFill>
                  <a:schemeClr val="accent2"/>
                </a:solidFill>
                <a:latin typeface="Calibri" pitchFamily="34" charset="0"/>
              </a:defRPr>
            </a:lvl4pPr>
            <a:lvl5pPr marL="2057400" indent="-228600" eaLnBrk="0" hangingPunct="0">
              <a:defRPr sz="1200" b="1">
                <a:solidFill>
                  <a:schemeClr val="accent2"/>
                </a:solidFill>
                <a:latin typeface="Calibri" pitchFamily="34" charset="0"/>
              </a:defRPr>
            </a:lvl5pPr>
            <a:lvl6pPr marL="2514600" indent="-228600" eaLnBrk="0" fontAlgn="base" hangingPunct="0">
              <a:spcBef>
                <a:spcPct val="0"/>
              </a:spcBef>
              <a:spcAft>
                <a:spcPct val="0"/>
              </a:spcAft>
              <a:defRPr sz="1200" b="1">
                <a:solidFill>
                  <a:schemeClr val="accent2"/>
                </a:solidFill>
                <a:latin typeface="Calibri" pitchFamily="34" charset="0"/>
              </a:defRPr>
            </a:lvl6pPr>
            <a:lvl7pPr marL="2971800" indent="-228600" eaLnBrk="0" fontAlgn="base" hangingPunct="0">
              <a:spcBef>
                <a:spcPct val="0"/>
              </a:spcBef>
              <a:spcAft>
                <a:spcPct val="0"/>
              </a:spcAft>
              <a:defRPr sz="1200" b="1">
                <a:solidFill>
                  <a:schemeClr val="accent2"/>
                </a:solidFill>
                <a:latin typeface="Calibri" pitchFamily="34" charset="0"/>
              </a:defRPr>
            </a:lvl7pPr>
            <a:lvl8pPr marL="3429000" indent="-228600" eaLnBrk="0" fontAlgn="base" hangingPunct="0">
              <a:spcBef>
                <a:spcPct val="0"/>
              </a:spcBef>
              <a:spcAft>
                <a:spcPct val="0"/>
              </a:spcAft>
              <a:defRPr sz="1200" b="1">
                <a:solidFill>
                  <a:schemeClr val="accent2"/>
                </a:solidFill>
                <a:latin typeface="Calibri" pitchFamily="34" charset="0"/>
              </a:defRPr>
            </a:lvl8pPr>
            <a:lvl9pPr marL="3886200" indent="-228600" eaLnBrk="0" fontAlgn="base" hangingPunct="0">
              <a:spcBef>
                <a:spcPct val="0"/>
              </a:spcBef>
              <a:spcAft>
                <a:spcPct val="0"/>
              </a:spcAft>
              <a:defRPr sz="1200" b="1">
                <a:solidFill>
                  <a:schemeClr val="accent2"/>
                </a:solidFill>
                <a:latin typeface="Calibri" pitchFamily="34" charset="0"/>
              </a:defRPr>
            </a:lvl9pPr>
          </a:lstStyle>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ES" altLang="es-ES" sz="1400" b="0" dirty="0">
              <a:solidFill>
                <a:schemeClr val="tx1"/>
              </a:solidFill>
              <a:latin typeface="Centaur" pitchFamily="18" charset="0"/>
            </a:endParaRP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altLang="es-ES" sz="1400" b="0" dirty="0">
                <a:solidFill>
                  <a:schemeClr val="tx1"/>
                </a:solidFill>
                <a:latin typeface="Centaur" pitchFamily="18" charset="0"/>
              </a:rPr>
              <a:t>Se excluyen todas las prestaciones médicas que sean para fines preventivos, tales como chequeos médicos o medicamentos preventivos como vitaminas, anticonceptivos, vacunas, medicamentos de origen natural u otros para fines preventivos.</a:t>
            </a: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ES" altLang="es-ES" sz="1400" b="0" dirty="0">
              <a:solidFill>
                <a:schemeClr val="tx1"/>
              </a:solidFill>
              <a:latin typeface="Centaur" pitchFamily="18" charset="0"/>
            </a:endParaRP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altLang="es-ES" sz="1400" b="0" dirty="0">
                <a:solidFill>
                  <a:schemeClr val="tx1"/>
                </a:solidFill>
                <a:latin typeface="Centaur" pitchFamily="18" charset="0"/>
              </a:rPr>
              <a:t>Tratamientos o cirugías para fines de embellecimiento estético.</a:t>
            </a: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ES" altLang="es-ES" sz="1400" b="0" dirty="0">
              <a:solidFill>
                <a:schemeClr val="tx1"/>
              </a:solidFill>
              <a:latin typeface="Centaur" pitchFamily="18" charset="0"/>
            </a:endParaRP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altLang="es-ES" sz="1400" b="0" dirty="0">
                <a:solidFill>
                  <a:schemeClr val="tx1"/>
                </a:solidFill>
                <a:latin typeface="Centaur" pitchFamily="18" charset="0"/>
              </a:rPr>
              <a:t>Homeopatías y productos naturales.</a:t>
            </a: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ES" altLang="es-ES" sz="1400" b="0" dirty="0">
              <a:solidFill>
                <a:schemeClr val="tx1"/>
              </a:solidFill>
              <a:latin typeface="Centaur" pitchFamily="18" charset="0"/>
            </a:endParaRP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altLang="es-ES" sz="1400" b="0" dirty="0">
                <a:solidFill>
                  <a:schemeClr val="tx1"/>
                </a:solidFill>
                <a:latin typeface="Centaur" pitchFamily="18" charset="0"/>
              </a:rPr>
              <a:t>Sustitutos Alimenticios.</a:t>
            </a: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ES" altLang="es-ES" sz="1400" b="0" dirty="0">
              <a:solidFill>
                <a:schemeClr val="tx1"/>
              </a:solidFill>
              <a:latin typeface="Centaur" pitchFamily="18" charset="0"/>
            </a:endParaRP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altLang="es-ES" sz="1400" b="0" dirty="0">
                <a:solidFill>
                  <a:schemeClr val="tx1"/>
                </a:solidFill>
                <a:latin typeface="Centaur" pitchFamily="18" charset="0"/>
              </a:rPr>
              <a:t>Productos Dermatológicos o </a:t>
            </a:r>
            <a:r>
              <a:rPr lang="es-ES" altLang="es-ES" sz="1400" b="0" dirty="0" err="1">
                <a:solidFill>
                  <a:schemeClr val="tx1"/>
                </a:solidFill>
                <a:latin typeface="Centaur" pitchFamily="18" charset="0"/>
              </a:rPr>
              <a:t>Dermocosméticos</a:t>
            </a:r>
            <a:r>
              <a:rPr lang="es-ES" altLang="es-ES" sz="1400" b="0" dirty="0">
                <a:solidFill>
                  <a:schemeClr val="tx1"/>
                </a:solidFill>
                <a:latin typeface="Centaur" pitchFamily="18" charset="0"/>
              </a:rPr>
              <a:t> (cremas, lociones faciales, filtros</a:t>
            </a: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altLang="es-ES" sz="1400" b="0" dirty="0">
                <a:solidFill>
                  <a:schemeClr val="tx1"/>
                </a:solidFill>
                <a:latin typeface="Centaur" pitchFamily="18" charset="0"/>
              </a:rPr>
              <a:t>solares, jabones, etc.)</a:t>
            </a:r>
            <a:endParaRPr lang="es-CL" altLang="es-ES" sz="1400" b="0" dirty="0">
              <a:solidFill>
                <a:schemeClr val="tx1"/>
              </a:solidFill>
              <a:latin typeface="Centaur" pitchFamily="18" charset="0"/>
            </a:endParaRPr>
          </a:p>
          <a:p>
            <a:pPr marL="285750" marR="0" lvl="0" indent="-285750" algn="just"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CL" altLang="es-ES" sz="1400" b="0" dirty="0">
              <a:solidFill>
                <a:schemeClr val="tx1"/>
              </a:solidFill>
              <a:latin typeface="Centaur" pitchFamily="18" charset="0"/>
            </a:endParaRPr>
          </a:p>
          <a:p>
            <a:pPr marL="285750" indent="-285750" algn="just" eaLnBrk="1" hangingPunct="1">
              <a:buFont typeface="Arial" panose="020B0604020202020204" pitchFamily="34" charset="0"/>
              <a:buChar char="•"/>
            </a:pPr>
            <a:r>
              <a:rPr lang="es-ES" altLang="es-ES" sz="1400" b="0" dirty="0">
                <a:solidFill>
                  <a:schemeClr val="tx1"/>
                </a:solidFill>
                <a:latin typeface="Centaur" pitchFamily="18" charset="0"/>
              </a:rPr>
              <a:t>Intentos de suicidio, ingestión de drogas, enfermedades profesionales.</a:t>
            </a:r>
          </a:p>
          <a:p>
            <a:pPr marL="285750" indent="-285750" algn="just" eaLnBrk="1" hangingPunct="1">
              <a:buFont typeface="Arial" panose="020B0604020202020204" pitchFamily="34" charset="0"/>
              <a:buChar char="•"/>
            </a:pPr>
            <a:endParaRPr lang="es-ES" altLang="es-ES" sz="1400" b="0" dirty="0">
              <a:solidFill>
                <a:schemeClr val="tx1"/>
              </a:solidFill>
              <a:latin typeface="Centaur" pitchFamily="18" charset="0"/>
            </a:endParaRPr>
          </a:p>
          <a:p>
            <a:pPr marL="285750" indent="-285750" algn="just" eaLnBrk="1" hangingPunct="1">
              <a:buFont typeface="Arial" panose="020B0604020202020204" pitchFamily="34" charset="0"/>
              <a:buChar char="•"/>
            </a:pPr>
            <a:r>
              <a:rPr lang="es-ES" altLang="es-ES" sz="1400" b="0" dirty="0">
                <a:solidFill>
                  <a:schemeClr val="tx1"/>
                </a:solidFill>
                <a:latin typeface="Centaur" pitchFamily="18" charset="0"/>
              </a:rPr>
              <a:t>Tratamientos por Drogas o Alcoholismo.</a:t>
            </a:r>
          </a:p>
          <a:p>
            <a:pPr marL="285750" indent="-285750" algn="just" eaLnBrk="1" hangingPunct="1">
              <a:buFont typeface="Arial" panose="020B0604020202020204" pitchFamily="34" charset="0"/>
              <a:buChar char="•"/>
            </a:pPr>
            <a:endParaRPr lang="es-ES" altLang="es-ES" sz="1400" b="0" dirty="0">
              <a:solidFill>
                <a:schemeClr val="tx1"/>
              </a:solidFill>
              <a:latin typeface="Centaur" pitchFamily="18" charset="0"/>
            </a:endParaRPr>
          </a:p>
          <a:p>
            <a:pPr marL="285750" indent="-285750" algn="just" eaLnBrk="1" hangingPunct="1">
              <a:buFont typeface="Arial" panose="020B0604020202020204" pitchFamily="34" charset="0"/>
              <a:buChar char="•"/>
            </a:pPr>
            <a:r>
              <a:rPr lang="es-ES" altLang="es-ES" sz="1400" b="0" dirty="0">
                <a:solidFill>
                  <a:schemeClr val="tx1"/>
                </a:solidFill>
                <a:latin typeface="Centaur" pitchFamily="18" charset="0"/>
              </a:rPr>
              <a:t>Gastos liquidados con excedentes.</a:t>
            </a:r>
          </a:p>
          <a:p>
            <a:pPr marL="285750" indent="-285750" algn="just" eaLnBrk="1" hangingPunct="1">
              <a:buFont typeface="Arial" panose="020B0604020202020204" pitchFamily="34" charset="0"/>
              <a:buChar char="•"/>
            </a:pPr>
            <a:endParaRPr lang="es-CL" altLang="es-ES" sz="1400" b="0" dirty="0">
              <a:solidFill>
                <a:schemeClr val="tx1"/>
              </a:solidFill>
              <a:latin typeface="Centaur" pitchFamily="18" charset="0"/>
            </a:endParaRPr>
          </a:p>
          <a:p>
            <a:pPr marL="285750" indent="-285750" algn="just" eaLnBrk="1" hangingPunct="1">
              <a:buFont typeface="Arial" panose="020B0604020202020204" pitchFamily="34" charset="0"/>
              <a:buChar char="•"/>
            </a:pPr>
            <a:r>
              <a:rPr lang="es-CL" altLang="es-ES" sz="1400" b="0" dirty="0">
                <a:solidFill>
                  <a:schemeClr val="tx1"/>
                </a:solidFill>
                <a:latin typeface="Centaur" pitchFamily="18" charset="0"/>
              </a:rPr>
              <a:t>Copias de documentos contables.</a:t>
            </a:r>
            <a:endParaRPr lang="es-ES" altLang="es-ES" sz="1400" b="0" dirty="0">
              <a:solidFill>
                <a:schemeClr val="tx1"/>
              </a:solidFill>
              <a:latin typeface="Centaur" pitchFamily="18" charset="0"/>
            </a:endParaRPr>
          </a:p>
          <a:p>
            <a:pPr marL="285750" indent="-285750" algn="just" eaLnBrk="1" hangingPunct="1">
              <a:buFont typeface="Arial" panose="020B0604020202020204" pitchFamily="34" charset="0"/>
              <a:buChar char="•"/>
            </a:pPr>
            <a:endParaRPr lang="es-ES" altLang="es-ES" sz="1400" b="0" dirty="0">
              <a:solidFill>
                <a:schemeClr val="tx1"/>
              </a:solidFill>
              <a:latin typeface="Centaur" pitchFamily="18" charset="0"/>
            </a:endParaRPr>
          </a:p>
          <a:p>
            <a:pPr marL="285750" indent="-285750" algn="just" eaLnBrk="1" hangingPunct="1">
              <a:buFont typeface="Arial" panose="020B0604020202020204" pitchFamily="34" charset="0"/>
              <a:buChar char="•"/>
            </a:pPr>
            <a:r>
              <a:rPr lang="es-ES" altLang="es-ES" sz="1400" b="0" dirty="0">
                <a:solidFill>
                  <a:schemeClr val="tx1"/>
                </a:solidFill>
                <a:latin typeface="Centaur" pitchFamily="18" charset="0"/>
              </a:rPr>
              <a:t>Gastos Fuera de plazo. </a:t>
            </a:r>
          </a:p>
          <a:p>
            <a:pPr marL="0" marR="0" lvl="0" indent="0" algn="just" defTabSz="914400" eaLnBrk="1" fontAlgn="base" latinLnBrk="0" hangingPunct="1">
              <a:lnSpc>
                <a:spcPct val="100000"/>
              </a:lnSpc>
              <a:spcBef>
                <a:spcPct val="0"/>
              </a:spcBef>
              <a:spcAft>
                <a:spcPct val="0"/>
              </a:spcAft>
              <a:buClrTx/>
              <a:buSzTx/>
              <a:buFontTx/>
              <a:buNone/>
              <a:tabLst/>
              <a:defRPr/>
            </a:pPr>
            <a:endParaRPr kumimoji="0" lang="es-CL" altLang="es-ES" sz="1200" b="1" i="0" u="none" strike="noStrike" kern="0" cap="none" spc="0" normalizeH="0" baseline="0" noProof="0" dirty="0">
              <a:ln>
                <a:noFill/>
              </a:ln>
              <a:solidFill>
                <a:srgbClr val="002060"/>
              </a:solidFill>
              <a:effectLst/>
              <a:uLnTx/>
              <a:uFillTx/>
              <a:latin typeface="Calibri" pitchFamily="34" charset="0"/>
            </a:endParaRPr>
          </a:p>
          <a:p>
            <a:pPr marL="0" marR="0" lvl="0" indent="0" algn="just" defTabSz="914400" eaLnBrk="1" fontAlgn="base" latinLnBrk="0" hangingPunct="1">
              <a:lnSpc>
                <a:spcPct val="100000"/>
              </a:lnSpc>
              <a:spcBef>
                <a:spcPct val="0"/>
              </a:spcBef>
              <a:spcAft>
                <a:spcPct val="0"/>
              </a:spcAft>
              <a:buClrTx/>
              <a:buSzTx/>
              <a:buFontTx/>
              <a:buNone/>
              <a:tabLst/>
              <a:defRPr/>
            </a:pPr>
            <a:endParaRPr kumimoji="0" lang="es-ES" altLang="es-ES" sz="14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724555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0"/>
          <p:cNvSpPr txBox="1">
            <a:spLocks noChangeArrowheads="1"/>
          </p:cNvSpPr>
          <p:nvPr/>
        </p:nvSpPr>
        <p:spPr bwMode="auto">
          <a:xfrm>
            <a:off x="611560" y="1368345"/>
            <a:ext cx="7772400"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accent2"/>
                </a:solidFill>
                <a:latin typeface="Calibri" pitchFamily="34" charset="0"/>
              </a:defRPr>
            </a:lvl1pPr>
            <a:lvl2pPr marL="742950" indent="-285750" eaLnBrk="0" hangingPunct="0">
              <a:defRPr sz="1200" b="1">
                <a:solidFill>
                  <a:schemeClr val="accent2"/>
                </a:solidFill>
                <a:latin typeface="Calibri" pitchFamily="34" charset="0"/>
              </a:defRPr>
            </a:lvl2pPr>
            <a:lvl3pPr marL="1143000" indent="-228600" eaLnBrk="0" hangingPunct="0">
              <a:defRPr sz="1200" b="1">
                <a:solidFill>
                  <a:schemeClr val="accent2"/>
                </a:solidFill>
                <a:latin typeface="Calibri" pitchFamily="34" charset="0"/>
              </a:defRPr>
            </a:lvl3pPr>
            <a:lvl4pPr marL="1600200" indent="-228600" eaLnBrk="0" hangingPunct="0">
              <a:defRPr sz="1200" b="1">
                <a:solidFill>
                  <a:schemeClr val="accent2"/>
                </a:solidFill>
                <a:latin typeface="Calibri" pitchFamily="34" charset="0"/>
              </a:defRPr>
            </a:lvl4pPr>
            <a:lvl5pPr marL="2057400" indent="-228600" eaLnBrk="0" hangingPunct="0">
              <a:defRPr sz="1200" b="1">
                <a:solidFill>
                  <a:schemeClr val="accent2"/>
                </a:solidFill>
                <a:latin typeface="Calibri" pitchFamily="34" charset="0"/>
              </a:defRPr>
            </a:lvl5pPr>
            <a:lvl6pPr marL="2514600" indent="-228600" eaLnBrk="0" fontAlgn="base" hangingPunct="0">
              <a:spcBef>
                <a:spcPct val="0"/>
              </a:spcBef>
              <a:spcAft>
                <a:spcPct val="0"/>
              </a:spcAft>
              <a:defRPr sz="1200" b="1">
                <a:solidFill>
                  <a:schemeClr val="accent2"/>
                </a:solidFill>
                <a:latin typeface="Calibri" pitchFamily="34" charset="0"/>
              </a:defRPr>
            </a:lvl6pPr>
            <a:lvl7pPr marL="2971800" indent="-228600" eaLnBrk="0" fontAlgn="base" hangingPunct="0">
              <a:spcBef>
                <a:spcPct val="0"/>
              </a:spcBef>
              <a:spcAft>
                <a:spcPct val="0"/>
              </a:spcAft>
              <a:defRPr sz="1200" b="1">
                <a:solidFill>
                  <a:schemeClr val="accent2"/>
                </a:solidFill>
                <a:latin typeface="Calibri" pitchFamily="34" charset="0"/>
              </a:defRPr>
            </a:lvl7pPr>
            <a:lvl8pPr marL="3429000" indent="-228600" eaLnBrk="0" fontAlgn="base" hangingPunct="0">
              <a:spcBef>
                <a:spcPct val="0"/>
              </a:spcBef>
              <a:spcAft>
                <a:spcPct val="0"/>
              </a:spcAft>
              <a:defRPr sz="1200" b="1">
                <a:solidFill>
                  <a:schemeClr val="accent2"/>
                </a:solidFill>
                <a:latin typeface="Calibri" pitchFamily="34" charset="0"/>
              </a:defRPr>
            </a:lvl8pPr>
            <a:lvl9pPr marL="3886200" indent="-228600" eaLnBrk="0" fontAlgn="base" hangingPunct="0">
              <a:spcBef>
                <a:spcPct val="0"/>
              </a:spcBef>
              <a:spcAft>
                <a:spcPct val="0"/>
              </a:spcAft>
              <a:defRPr sz="1200" b="1">
                <a:solidFill>
                  <a:schemeClr val="accent2"/>
                </a:solidFill>
                <a:latin typeface="Calibri" pitchFamily="34" charset="0"/>
              </a:defRPr>
            </a:lvl9pPr>
          </a:lstStyle>
          <a:p>
            <a:pPr algn="just" eaLnBrk="1" hangingPunct="1">
              <a:spcBef>
                <a:spcPct val="50000"/>
              </a:spcBef>
            </a:pPr>
            <a:endParaRPr lang="es-ES" altLang="es-ES" sz="1400" b="0" dirty="0">
              <a:solidFill>
                <a:srgbClr val="003399"/>
              </a:solidFill>
              <a:latin typeface="Arial" charset="0"/>
              <a:cs typeface="Times New Roman" pitchFamily="18" charset="0"/>
            </a:endParaRPr>
          </a:p>
          <a:p>
            <a:pPr eaLnBrk="1" hangingPunct="1"/>
            <a:r>
              <a:rPr lang="es-CL" altLang="es-ES" sz="1400" b="0" dirty="0"/>
              <a:t> </a:t>
            </a:r>
            <a:endParaRPr lang="es-ES" altLang="es-ES" sz="1400" b="0" dirty="0">
              <a:solidFill>
                <a:schemeClr val="tx1"/>
              </a:solidFill>
            </a:endParaRPr>
          </a:p>
          <a:p>
            <a:pPr eaLnBrk="1" hangingPunct="1"/>
            <a:r>
              <a:rPr lang="es-CL" altLang="es-ES" sz="1400" dirty="0">
                <a:solidFill>
                  <a:schemeClr val="tx1"/>
                </a:solidFill>
                <a:latin typeface="Centaur" panose="02030504050205020304" pitchFamily="18" charset="0"/>
              </a:rPr>
              <a:t>Preexistencias:</a:t>
            </a:r>
            <a:r>
              <a:rPr lang="es-CL" altLang="es-ES" sz="1400" b="0" dirty="0">
                <a:solidFill>
                  <a:schemeClr val="tx1"/>
                </a:solidFill>
                <a:latin typeface="Centaur" panose="02030504050205020304" pitchFamily="18" charset="0"/>
              </a:rPr>
              <a:t> Se otorga un tope de UF 20 para las patologías pre-existentes declaradas en el Formulario de Incorporación. Se liberarán pre-existencias o patologías declaradas de los asegurados que cuenten con 3 años (36 meses) de vigencias ininterrumpidas en las pólizas (en el Seguro de Salud). Las patologías no declaradas no tendrán cobertura.</a:t>
            </a:r>
            <a:endParaRPr lang="es-ES" altLang="es-ES" sz="1400" b="0" dirty="0">
              <a:solidFill>
                <a:schemeClr val="tx1"/>
              </a:solidFill>
              <a:latin typeface="Centaur" panose="02030504050205020304" pitchFamily="18" charset="0"/>
            </a:endParaRPr>
          </a:p>
          <a:p>
            <a:pPr eaLnBrk="1" hangingPunct="1"/>
            <a:r>
              <a:rPr lang="es-CL" altLang="es-ES" sz="1400" b="0" dirty="0">
                <a:solidFill>
                  <a:schemeClr val="tx1"/>
                </a:solidFill>
                <a:latin typeface="Centaur" panose="02030504050205020304" pitchFamily="18" charset="0"/>
              </a:rPr>
              <a:t> </a:t>
            </a:r>
            <a:endParaRPr lang="es-ES" altLang="es-ES" sz="1400" b="0" dirty="0">
              <a:solidFill>
                <a:schemeClr val="tx1"/>
              </a:solidFill>
              <a:latin typeface="Centaur" panose="02030504050205020304" pitchFamily="18" charset="0"/>
            </a:endParaRPr>
          </a:p>
          <a:p>
            <a:pPr eaLnBrk="1" hangingPunct="1"/>
            <a:r>
              <a:rPr lang="es-CL" altLang="es-ES" sz="1400" dirty="0">
                <a:solidFill>
                  <a:schemeClr val="tx1"/>
                </a:solidFill>
                <a:latin typeface="Centaur" panose="02030504050205020304" pitchFamily="18" charset="0"/>
              </a:rPr>
              <a:t>Obesidad Mórbida: </a:t>
            </a:r>
            <a:r>
              <a:rPr lang="es-CL" altLang="es-ES" sz="1400" b="0" dirty="0">
                <a:solidFill>
                  <a:schemeClr val="tx1"/>
                </a:solidFill>
                <a:latin typeface="Centaur" panose="02030504050205020304" pitchFamily="18" charset="0"/>
              </a:rPr>
              <a:t>Es aquella condición cuyo IMC &gt;o = a 40, o mayor a IMC 37 cuando es acompañado de una comorbilidad directa y asociada, es decir con la presencia de al menos una u otra enfermedad significativa o discapacidad severa, lo cual implica  un riesgo para la salud y la vida del asegurado. Se consideran como "comorbilidad significativa o discapacidad severa" lo siguiente: diabetes, hipertensión arterial, enfermedad coronaria, enfermedades </a:t>
            </a:r>
            <a:r>
              <a:rPr lang="es-CL" altLang="es-ES" sz="1400" b="0" dirty="0" err="1">
                <a:solidFill>
                  <a:schemeClr val="tx1"/>
                </a:solidFill>
                <a:latin typeface="Centaur" panose="02030504050205020304" pitchFamily="18" charset="0"/>
              </a:rPr>
              <a:t>osteo</a:t>
            </a:r>
            <a:r>
              <a:rPr lang="es-CL" altLang="es-ES" sz="1400" b="0" dirty="0">
                <a:solidFill>
                  <a:schemeClr val="tx1"/>
                </a:solidFill>
                <a:latin typeface="Centaur" panose="02030504050205020304" pitchFamily="18" charset="0"/>
              </a:rPr>
              <a:t>-articulares severas y apnea obstructiva del sueño severa. Carencia de 36 meses, y no se evalúa preexistencia.</a:t>
            </a:r>
            <a:endParaRPr lang="es-ES" altLang="es-ES" sz="1400" b="0" dirty="0">
              <a:solidFill>
                <a:schemeClr val="tx1"/>
              </a:solidFill>
              <a:latin typeface="Centaur" panose="02030504050205020304" pitchFamily="18" charset="0"/>
            </a:endParaRPr>
          </a:p>
          <a:p>
            <a:pPr eaLnBrk="1" hangingPunct="1"/>
            <a:r>
              <a:rPr lang="es-CL" altLang="es-ES" sz="1400" b="0" dirty="0">
                <a:solidFill>
                  <a:schemeClr val="tx1"/>
                </a:solidFill>
                <a:latin typeface="Centaur" panose="02030504050205020304" pitchFamily="18" charset="0"/>
              </a:rPr>
              <a:t> </a:t>
            </a:r>
            <a:endParaRPr lang="es-ES" altLang="es-ES" sz="1400" b="0" dirty="0">
              <a:solidFill>
                <a:schemeClr val="tx1"/>
              </a:solidFill>
              <a:latin typeface="Centaur" panose="02030504050205020304" pitchFamily="18" charset="0"/>
            </a:endParaRPr>
          </a:p>
          <a:p>
            <a:pPr eaLnBrk="1" hangingPunct="1"/>
            <a:r>
              <a:rPr lang="es-CL" altLang="es-ES" sz="1400" dirty="0">
                <a:solidFill>
                  <a:schemeClr val="tx1"/>
                </a:solidFill>
                <a:latin typeface="Centaur" panose="02030504050205020304" pitchFamily="18" charset="0"/>
              </a:rPr>
              <a:t>Cirugía ocular laser</a:t>
            </a:r>
            <a:r>
              <a:rPr lang="es-CL" altLang="es-ES" sz="1400" b="0" dirty="0">
                <a:solidFill>
                  <a:schemeClr val="tx1"/>
                </a:solidFill>
                <a:latin typeface="Centaur" panose="02030504050205020304" pitchFamily="18" charset="0"/>
              </a:rPr>
              <a:t>, para la corrección de la miopía, presbicia, o astigmatismo: Se cubre, siempre y cuando sea bonificado por Isapre o Fonasa, asegurados mayores de 25 años. Uso de lentes acreditado por al menos 5 años. Miopía mayor a 3 dioptrías, hipermetropía mayor a 3 dioptrías. </a:t>
            </a:r>
            <a:r>
              <a:rPr lang="es-CL" altLang="es-ES" sz="1400" b="0" dirty="0" err="1">
                <a:solidFill>
                  <a:schemeClr val="tx1"/>
                </a:solidFill>
                <a:latin typeface="Centaur" panose="02030504050205020304" pitchFamily="18" charset="0"/>
              </a:rPr>
              <a:t>Anisometropias</a:t>
            </a:r>
            <a:r>
              <a:rPr lang="es-CL" altLang="es-ES" sz="1400" b="0" dirty="0">
                <a:solidFill>
                  <a:schemeClr val="tx1"/>
                </a:solidFill>
                <a:latin typeface="Centaur" panose="02030504050205020304" pitchFamily="18" charset="0"/>
              </a:rPr>
              <a:t> importantes con diferencia mayor de 2 dioptrías entre ojo y otro.  </a:t>
            </a:r>
            <a:endParaRPr lang="es-ES" altLang="es-ES" sz="1400" b="0" dirty="0">
              <a:solidFill>
                <a:schemeClr val="tx1"/>
              </a:solidFill>
              <a:latin typeface="Centaur" panose="02030504050205020304" pitchFamily="18" charset="0"/>
            </a:endParaRPr>
          </a:p>
          <a:p>
            <a:pPr eaLnBrk="1" hangingPunct="1"/>
            <a:r>
              <a:rPr lang="es-CL" altLang="es-ES" sz="1400" b="0" dirty="0">
                <a:solidFill>
                  <a:schemeClr val="tx1"/>
                </a:solidFill>
                <a:latin typeface="Centaur" panose="02030504050205020304" pitchFamily="18" charset="0"/>
              </a:rPr>
              <a:t>Carencia de 36 meses, y no se evalúa preexistencia.</a:t>
            </a:r>
            <a:endParaRPr lang="es-ES" altLang="es-ES" sz="1400" b="0" dirty="0">
              <a:solidFill>
                <a:schemeClr val="tx1"/>
              </a:solidFill>
              <a:latin typeface="Centaur" panose="02030504050205020304" pitchFamily="18" charset="0"/>
            </a:endParaRPr>
          </a:p>
          <a:p>
            <a:pPr eaLnBrk="1" hangingPunct="1">
              <a:spcBef>
                <a:spcPct val="50000"/>
              </a:spcBef>
            </a:pPr>
            <a:endParaRPr lang="es-ES" altLang="es-ES" sz="1400" b="0" dirty="0">
              <a:solidFill>
                <a:srgbClr val="003399"/>
              </a:solidFill>
              <a:latin typeface="Arial" charset="0"/>
              <a:cs typeface="Arial" charset="0"/>
            </a:endParaRPr>
          </a:p>
        </p:txBody>
      </p:sp>
      <p:sp>
        <p:nvSpPr>
          <p:cNvPr id="3" name="1 CuadroTexto"/>
          <p:cNvSpPr txBox="1"/>
          <p:nvPr/>
        </p:nvSpPr>
        <p:spPr>
          <a:xfrm>
            <a:off x="539552" y="500042"/>
            <a:ext cx="6348213"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Consideraciones Seguro Complementario</a:t>
            </a:r>
          </a:p>
        </p:txBody>
      </p:sp>
    </p:spTree>
    <p:extLst>
      <p:ext uri="{BB962C8B-B14F-4D97-AF65-F5344CB8AC3E}">
        <p14:creationId xmlns:p14="http://schemas.microsoft.com/office/powerpoint/2010/main" val="1280367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Rectángulo"/>
          <p:cNvSpPr>
            <a:spLocks noChangeArrowheads="1"/>
          </p:cNvSpPr>
          <p:nvPr/>
        </p:nvSpPr>
        <p:spPr bwMode="auto">
          <a:xfrm>
            <a:off x="990600" y="1143000"/>
            <a:ext cx="71628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accent2"/>
                </a:solidFill>
                <a:latin typeface="Calibri" pitchFamily="34" charset="0"/>
              </a:defRPr>
            </a:lvl1pPr>
            <a:lvl2pPr marL="742950" indent="-285750" eaLnBrk="0" hangingPunct="0">
              <a:defRPr sz="1200" b="1">
                <a:solidFill>
                  <a:schemeClr val="accent2"/>
                </a:solidFill>
                <a:latin typeface="Calibri" pitchFamily="34" charset="0"/>
              </a:defRPr>
            </a:lvl2pPr>
            <a:lvl3pPr marL="1143000" indent="-228600" eaLnBrk="0" hangingPunct="0">
              <a:defRPr sz="1200" b="1">
                <a:solidFill>
                  <a:schemeClr val="accent2"/>
                </a:solidFill>
                <a:latin typeface="Calibri" pitchFamily="34" charset="0"/>
              </a:defRPr>
            </a:lvl3pPr>
            <a:lvl4pPr marL="1600200" indent="-228600" eaLnBrk="0" hangingPunct="0">
              <a:defRPr sz="1200" b="1">
                <a:solidFill>
                  <a:schemeClr val="accent2"/>
                </a:solidFill>
                <a:latin typeface="Calibri" pitchFamily="34" charset="0"/>
              </a:defRPr>
            </a:lvl4pPr>
            <a:lvl5pPr marL="2057400" indent="-228600" eaLnBrk="0" hangingPunct="0">
              <a:defRPr sz="1200" b="1">
                <a:solidFill>
                  <a:schemeClr val="accent2"/>
                </a:solidFill>
                <a:latin typeface="Calibri" pitchFamily="34" charset="0"/>
              </a:defRPr>
            </a:lvl5pPr>
            <a:lvl6pPr marL="2514600" indent="-228600" eaLnBrk="0" fontAlgn="base" hangingPunct="0">
              <a:spcBef>
                <a:spcPct val="0"/>
              </a:spcBef>
              <a:spcAft>
                <a:spcPct val="0"/>
              </a:spcAft>
              <a:defRPr sz="1200" b="1">
                <a:solidFill>
                  <a:schemeClr val="accent2"/>
                </a:solidFill>
                <a:latin typeface="Calibri" pitchFamily="34" charset="0"/>
              </a:defRPr>
            </a:lvl6pPr>
            <a:lvl7pPr marL="2971800" indent="-228600" eaLnBrk="0" fontAlgn="base" hangingPunct="0">
              <a:spcBef>
                <a:spcPct val="0"/>
              </a:spcBef>
              <a:spcAft>
                <a:spcPct val="0"/>
              </a:spcAft>
              <a:defRPr sz="1200" b="1">
                <a:solidFill>
                  <a:schemeClr val="accent2"/>
                </a:solidFill>
                <a:latin typeface="Calibri" pitchFamily="34" charset="0"/>
              </a:defRPr>
            </a:lvl7pPr>
            <a:lvl8pPr marL="3429000" indent="-228600" eaLnBrk="0" fontAlgn="base" hangingPunct="0">
              <a:spcBef>
                <a:spcPct val="0"/>
              </a:spcBef>
              <a:spcAft>
                <a:spcPct val="0"/>
              </a:spcAft>
              <a:defRPr sz="1200" b="1">
                <a:solidFill>
                  <a:schemeClr val="accent2"/>
                </a:solidFill>
                <a:latin typeface="Calibri" pitchFamily="34" charset="0"/>
              </a:defRPr>
            </a:lvl8pPr>
            <a:lvl9pPr marL="3886200" indent="-228600" eaLnBrk="0" fontAlgn="base" hangingPunct="0">
              <a:spcBef>
                <a:spcPct val="0"/>
              </a:spcBef>
              <a:spcAft>
                <a:spcPct val="0"/>
              </a:spcAft>
              <a:defRPr sz="1200" b="1">
                <a:solidFill>
                  <a:schemeClr val="accent2"/>
                </a:solidFill>
                <a:latin typeface="Calibri" pitchFamily="34" charset="0"/>
              </a:defRPr>
            </a:lvl9pPr>
          </a:lstStyle>
          <a:p>
            <a:pPr eaLnBrk="1" hangingPunct="1"/>
            <a:endParaRPr lang="es-CL" altLang="es-ES" sz="1400" b="0" dirty="0">
              <a:solidFill>
                <a:schemeClr val="tx1"/>
              </a:solidFill>
              <a:latin typeface="Centaur" panose="02030504050205020304" pitchFamily="18" charset="0"/>
            </a:endParaRPr>
          </a:p>
          <a:p>
            <a:pPr eaLnBrk="1" hangingPunct="1"/>
            <a:r>
              <a:rPr lang="es-CL" altLang="es-ES" sz="1400" b="0" dirty="0">
                <a:solidFill>
                  <a:schemeClr val="tx1"/>
                </a:solidFill>
                <a:latin typeface="Centaur" panose="02030504050205020304" pitchFamily="18" charset="0"/>
              </a:rPr>
              <a:t>¿</a:t>
            </a:r>
            <a:r>
              <a:rPr lang="es-CL" altLang="es-ES" sz="1400" b="0" u="sng" dirty="0">
                <a:solidFill>
                  <a:schemeClr val="tx1"/>
                </a:solidFill>
                <a:latin typeface="Centaur" panose="02030504050205020304" pitchFamily="18" charset="0"/>
              </a:rPr>
              <a:t>Cómo opera la bonificación en línea?</a:t>
            </a:r>
          </a:p>
          <a:p>
            <a:pPr eaLnBrk="1" hangingPunct="1"/>
            <a:endParaRPr lang="es-CL" altLang="es-ES" sz="1400" b="0" u="sng" dirty="0">
              <a:solidFill>
                <a:schemeClr val="tx1"/>
              </a:solidFill>
              <a:latin typeface="Centaur" panose="02030504050205020304" pitchFamily="18" charset="0"/>
            </a:endParaRPr>
          </a:p>
          <a:p>
            <a:pPr eaLnBrk="1" hangingPunct="1"/>
            <a:r>
              <a:rPr lang="es-CL" altLang="es-ES" sz="1400" b="0" dirty="0">
                <a:solidFill>
                  <a:schemeClr val="tx1"/>
                </a:solidFill>
                <a:latin typeface="Centaur" panose="02030504050205020304" pitchFamily="18" charset="0"/>
              </a:rPr>
              <a:t>Acreditándose a través de su huella digital, usted podrá recibir el reembolso de su Seguro Complementario de Salud que mantiene en nuestra Compañía, en forma automática, según el plan de beneficios establecidos en su póliza.</a:t>
            </a:r>
          </a:p>
          <a:p>
            <a:pPr eaLnBrk="1" hangingPunct="1"/>
            <a:endParaRPr lang="es-CL" altLang="es-ES" sz="1400" b="0" dirty="0">
              <a:solidFill>
                <a:schemeClr val="tx1"/>
              </a:solidFill>
              <a:latin typeface="Centaur" panose="02030504050205020304" pitchFamily="18" charset="0"/>
            </a:endParaRPr>
          </a:p>
          <a:p>
            <a:pPr eaLnBrk="1" hangingPunct="1"/>
            <a:r>
              <a:rPr lang="es-CL" altLang="es-ES" sz="1400" b="0" dirty="0">
                <a:solidFill>
                  <a:schemeClr val="tx1"/>
                </a:solidFill>
                <a:latin typeface="Centaur" panose="02030504050205020304" pitchFamily="18" charset="0"/>
              </a:rPr>
              <a:t>Esta bonificación opera en prestaciones ambulatorias tales como:</a:t>
            </a:r>
          </a:p>
          <a:p>
            <a:pPr eaLnBrk="1" hangingPunct="1">
              <a:buFont typeface="Arial" charset="0"/>
              <a:buChar char="•"/>
            </a:pPr>
            <a:r>
              <a:rPr lang="es-CL" altLang="es-ES" sz="1400" b="0" dirty="0">
                <a:solidFill>
                  <a:schemeClr val="tx1"/>
                </a:solidFill>
                <a:latin typeface="Centaur" panose="02030504050205020304" pitchFamily="18" charset="0"/>
              </a:rPr>
              <a:t>  Consultas Médicas</a:t>
            </a:r>
          </a:p>
          <a:p>
            <a:pPr eaLnBrk="1" hangingPunct="1">
              <a:buFont typeface="Arial" charset="0"/>
              <a:buChar char="•"/>
            </a:pPr>
            <a:r>
              <a:rPr lang="es-CL" altLang="es-ES" sz="1400" b="0" dirty="0">
                <a:solidFill>
                  <a:schemeClr val="tx1"/>
                </a:solidFill>
                <a:latin typeface="Centaur" panose="02030504050205020304" pitchFamily="18" charset="0"/>
              </a:rPr>
              <a:t>  Exámenes de Laboratorio</a:t>
            </a:r>
          </a:p>
          <a:p>
            <a:pPr eaLnBrk="1" hangingPunct="1">
              <a:buFont typeface="Arial" charset="0"/>
              <a:buChar char="•"/>
            </a:pPr>
            <a:r>
              <a:rPr lang="es-CL" altLang="es-ES" sz="1400" b="0" dirty="0">
                <a:solidFill>
                  <a:schemeClr val="tx1"/>
                </a:solidFill>
                <a:latin typeface="Centaur" panose="02030504050205020304" pitchFamily="18" charset="0"/>
              </a:rPr>
              <a:t>  Exámenes Radiológicos (parcialmente)</a:t>
            </a:r>
          </a:p>
          <a:p>
            <a:pPr eaLnBrk="1" hangingPunct="1"/>
            <a:endParaRPr lang="es-CL" altLang="es-ES" sz="1400" b="0" dirty="0"/>
          </a:p>
          <a:p>
            <a:pPr eaLnBrk="1" hangingPunct="1"/>
            <a:endParaRPr lang="es-CL" altLang="es-ES" sz="1400" b="0" dirty="0"/>
          </a:p>
          <a:p>
            <a:pPr eaLnBrk="1" hangingPunct="1"/>
            <a:endParaRPr lang="es-CL" altLang="es-ES" sz="1400" b="0" dirty="0"/>
          </a:p>
          <a:p>
            <a:pPr algn="just"/>
            <a:endParaRPr lang="es-ES" altLang="es-ES" sz="1400" b="0" dirty="0">
              <a:solidFill>
                <a:srgbClr val="003399"/>
              </a:solidFill>
              <a:ea typeface="Helvetica" pitchFamily="34" charset="0"/>
              <a:cs typeface="Helvetica" pitchFamily="34" charset="0"/>
            </a:endParaRPr>
          </a:p>
          <a:p>
            <a:pPr algn="just"/>
            <a:endParaRPr lang="es-ES" altLang="es-ES" sz="1400" b="0" dirty="0">
              <a:solidFill>
                <a:srgbClr val="003399"/>
              </a:solidFill>
              <a:ea typeface="Helvetica" pitchFamily="34" charset="0"/>
              <a:cs typeface="Helvetica" pitchFamily="34" charset="0"/>
            </a:endParaRPr>
          </a:p>
          <a:p>
            <a:pPr algn="just"/>
            <a:endParaRPr lang="es-ES" altLang="es-ES" sz="1400" b="0" dirty="0">
              <a:solidFill>
                <a:srgbClr val="003399"/>
              </a:solidFill>
              <a:ea typeface="Helvetica" pitchFamily="34" charset="0"/>
              <a:cs typeface="Helvetica" pitchFamily="34" charset="0"/>
            </a:endParaRPr>
          </a:p>
          <a:p>
            <a:endParaRPr lang="en-GB" altLang="es-ES" sz="1400" b="0" dirty="0">
              <a:solidFill>
                <a:srgbClr val="003399"/>
              </a:solidFill>
            </a:endParaRPr>
          </a:p>
          <a:p>
            <a:pPr algn="just">
              <a:spcBef>
                <a:spcPct val="20000"/>
              </a:spcBef>
            </a:pPr>
            <a:endParaRPr lang="es-CL" altLang="es-ES" sz="1300" b="0" dirty="0">
              <a:solidFill>
                <a:schemeClr val="tx1"/>
              </a:solidFill>
            </a:endParaRPr>
          </a:p>
          <a:p>
            <a:pPr algn="just">
              <a:spcBef>
                <a:spcPct val="20000"/>
              </a:spcBef>
            </a:pPr>
            <a:endParaRPr lang="es-CL" altLang="es-ES" sz="1300" b="0" dirty="0">
              <a:solidFill>
                <a:schemeClr val="tx1"/>
              </a:solidFill>
            </a:endParaRPr>
          </a:p>
          <a:p>
            <a:pPr algn="just">
              <a:spcBef>
                <a:spcPct val="20000"/>
              </a:spcBef>
            </a:pPr>
            <a:endParaRPr lang="es-CL" altLang="es-ES" sz="1300" b="0" dirty="0">
              <a:solidFill>
                <a:schemeClr val="tx1"/>
              </a:solidFill>
            </a:endParaRPr>
          </a:p>
          <a:p>
            <a:pPr algn="just">
              <a:spcBef>
                <a:spcPct val="20000"/>
              </a:spcBef>
            </a:pPr>
            <a:endParaRPr lang="es-CL" altLang="es-ES" sz="1300" b="0" dirty="0">
              <a:solidFill>
                <a:schemeClr val="tx1"/>
              </a:solidFill>
            </a:endParaRPr>
          </a:p>
          <a:p>
            <a:pPr algn="just">
              <a:spcBef>
                <a:spcPct val="20000"/>
              </a:spcBef>
            </a:pPr>
            <a:endParaRPr lang="es-CL" altLang="es-ES" sz="1300" b="0" dirty="0">
              <a:solidFill>
                <a:schemeClr val="tx1"/>
              </a:solidFill>
            </a:endParaRPr>
          </a:p>
          <a:p>
            <a:pPr algn="just">
              <a:spcBef>
                <a:spcPct val="20000"/>
              </a:spcBef>
            </a:pPr>
            <a:endParaRPr lang="es-CL" altLang="es-ES" sz="1300" b="0" dirty="0">
              <a:solidFill>
                <a:schemeClr val="tx1"/>
              </a:solidFill>
            </a:endParaRPr>
          </a:p>
        </p:txBody>
      </p:sp>
      <p:sp>
        <p:nvSpPr>
          <p:cNvPr id="4" name="1 CuadroTexto"/>
          <p:cNvSpPr txBox="1"/>
          <p:nvPr/>
        </p:nvSpPr>
        <p:spPr>
          <a:xfrm>
            <a:off x="1000100" y="500042"/>
            <a:ext cx="2955424"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Reembolso IMED</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4151660"/>
            <a:ext cx="5351462"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cstate="print"/>
          <a:srcRect/>
          <a:stretch>
            <a:fillRect/>
          </a:stretch>
        </p:blipFill>
        <p:spPr bwMode="auto">
          <a:xfrm>
            <a:off x="5292080" y="5085184"/>
            <a:ext cx="1133859" cy="432048"/>
          </a:xfrm>
          <a:prstGeom prst="rect">
            <a:avLst/>
          </a:prstGeom>
          <a:noFill/>
          <a:ln w="9525">
            <a:noFill/>
            <a:miter lim="800000"/>
            <a:headEnd/>
            <a:tailEnd/>
          </a:ln>
        </p:spPr>
      </p:pic>
    </p:spTree>
    <p:extLst>
      <p:ext uri="{BB962C8B-B14F-4D97-AF65-F5344CB8AC3E}">
        <p14:creationId xmlns:p14="http://schemas.microsoft.com/office/powerpoint/2010/main" val="909691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1477328"/>
          </a:xfrm>
          <a:prstGeom prst="rect">
            <a:avLst/>
          </a:prstGeom>
        </p:spPr>
        <p:txBody>
          <a:bodyPr>
            <a:spAutoFit/>
          </a:bodyPr>
          <a:lstStyle/>
          <a:p>
            <a:pPr algn="ctr"/>
            <a:endParaRPr lang="es-CL" altLang="es-ES" dirty="0"/>
          </a:p>
          <a:p>
            <a:pPr algn="ctr"/>
            <a:r>
              <a:rPr lang="es-CL" altLang="es-ES" dirty="0">
                <a:latin typeface="Centaur" panose="02030504050205020304" pitchFamily="18" charset="0"/>
              </a:rPr>
              <a:t>Jorge Vidaurre Rodríguez</a:t>
            </a:r>
          </a:p>
          <a:p>
            <a:pPr algn="ctr"/>
            <a:r>
              <a:rPr lang="es-CL" altLang="es-ES" dirty="0">
                <a:latin typeface="Centaur" panose="02030504050205020304" pitchFamily="18" charset="0"/>
              </a:rPr>
              <a:t>Turno 4x3 </a:t>
            </a:r>
          </a:p>
          <a:p>
            <a:pPr algn="ctr"/>
            <a:r>
              <a:rPr lang="es-CL" altLang="es-ES" dirty="0">
                <a:latin typeface="Centaur" panose="02030504050205020304" pitchFamily="18" charset="0"/>
              </a:rPr>
              <a:t>Celular 9-53721741 / Oficina 055 2647081</a:t>
            </a:r>
          </a:p>
          <a:p>
            <a:pPr algn="ctr"/>
            <a:r>
              <a:rPr lang="es-CL" altLang="es-ES" dirty="0">
                <a:latin typeface="Centaur" panose="02030504050205020304" pitchFamily="18" charset="0"/>
              </a:rPr>
              <a:t>jorge.ja.vidaurre@bhpbilliton.com</a:t>
            </a:r>
          </a:p>
        </p:txBody>
      </p:sp>
      <p:sp>
        <p:nvSpPr>
          <p:cNvPr id="3" name="1 CuadroTexto"/>
          <p:cNvSpPr txBox="1"/>
          <p:nvPr/>
        </p:nvSpPr>
        <p:spPr>
          <a:xfrm>
            <a:off x="1000100" y="500042"/>
            <a:ext cx="3041602" cy="584775"/>
          </a:xfrm>
          <a:prstGeom prst="rect">
            <a:avLst/>
          </a:prstGeom>
          <a:noFill/>
        </p:spPr>
        <p:txBody>
          <a:bodyPr wrap="none" rtlCol="0">
            <a:spAutoFit/>
          </a:bodyPr>
          <a:lstStyle/>
          <a:p>
            <a:r>
              <a:rPr lang="es-CL" sz="3200" dirty="0">
                <a:solidFill>
                  <a:srgbClr val="000066"/>
                </a:solidFill>
                <a:effectLst>
                  <a:outerShdw blurRad="50800" dist="38100" dir="10800000" algn="r" rotWithShape="0">
                    <a:prstClr val="black">
                      <a:alpha val="40000"/>
                    </a:prstClr>
                  </a:outerShdw>
                </a:effectLst>
                <a:latin typeface="Centaur" pitchFamily="18" charset="0"/>
                <a:ea typeface="+mj-ea"/>
                <a:cs typeface="+mj-cs"/>
              </a:rPr>
              <a:t>Contacto Ejecutivo</a:t>
            </a:r>
          </a:p>
        </p:txBody>
      </p:sp>
      <p:pic>
        <p:nvPicPr>
          <p:cNvPr id="4" name="Picture 11"/>
          <p:cNvPicPr>
            <a:picLocks noChangeAspect="1" noChangeArrowheads="1"/>
          </p:cNvPicPr>
          <p:nvPr/>
        </p:nvPicPr>
        <p:blipFill>
          <a:blip r:embed="rId2" cstate="print"/>
          <a:srcRect/>
          <a:stretch>
            <a:fillRect/>
          </a:stretch>
        </p:blipFill>
        <p:spPr bwMode="auto">
          <a:xfrm>
            <a:off x="2700338" y="4581128"/>
            <a:ext cx="3600450" cy="533400"/>
          </a:xfrm>
          <a:prstGeom prst="rect">
            <a:avLst/>
          </a:prstGeom>
          <a:noFill/>
          <a:ln w="9525">
            <a:noFill/>
            <a:miter lim="800000"/>
            <a:headEnd/>
            <a:tailEnd/>
          </a:ln>
        </p:spPr>
      </p:pic>
    </p:spTree>
    <p:extLst>
      <p:ext uri="{BB962C8B-B14F-4D97-AF65-F5344CB8AC3E}">
        <p14:creationId xmlns:p14="http://schemas.microsoft.com/office/powerpoint/2010/main" val="174447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830D4EF1-2FB9-4CDA-AD22-D945B346B2F0}" type="slidenum">
              <a:rPr lang="es-CL" smtClean="0"/>
              <a:pPr/>
              <a:t>5</a:t>
            </a:fld>
            <a:endParaRPr lang="es-CL" dirty="0"/>
          </a:p>
        </p:txBody>
      </p:sp>
      <p:pic>
        <p:nvPicPr>
          <p:cNvPr id="12" name="Picture 2" descr="\\FILE-NA1-08\USERDATA1$\juan9614\Desktop\Logo_de_Fona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2924944"/>
            <a:ext cx="2016224" cy="68894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custDataLst>
              <p:tags r:id="rId1"/>
            </p:custDataLst>
          </p:nvPr>
        </p:nvSpPr>
        <p:spPr>
          <a:xfrm>
            <a:off x="323528" y="1307901"/>
            <a:ext cx="8424936" cy="1905075"/>
          </a:xfrm>
        </p:spPr>
        <p:txBody>
          <a:bodyPr/>
          <a:lstStyle/>
          <a:p>
            <a:pPr lvl="2" algn="just"/>
            <a:r>
              <a:rPr lang="es-CL" dirty="0"/>
              <a:t>Es importante que las personas que se encuentran en </a:t>
            </a:r>
            <a:r>
              <a:rPr lang="es-CL" dirty="0" err="1"/>
              <a:t>Fonasa</a:t>
            </a:r>
            <a:r>
              <a:rPr lang="es-CL" dirty="0"/>
              <a:t> se atiendan en prestadores de la Red Pública, de esta manera tendrán un menor copago a pagar por efecto de una mayor bonificación, la cual se verá afectada en el caso de concurrir a una institución privada de Salud. </a:t>
            </a:r>
          </a:p>
          <a:p>
            <a:pPr marL="0" lvl="2" indent="0" algn="just">
              <a:buNone/>
            </a:pPr>
            <a:endParaRPr lang="es-CL" dirty="0"/>
          </a:p>
          <a:p>
            <a:pPr lvl="2"/>
            <a:endParaRPr lang="es-CL" dirty="0"/>
          </a:p>
        </p:txBody>
      </p:sp>
      <p:sp>
        <p:nvSpPr>
          <p:cNvPr id="3" name="2 Título"/>
          <p:cNvSpPr>
            <a:spLocks noGrp="1"/>
          </p:cNvSpPr>
          <p:nvPr>
            <p:ph type="title"/>
          </p:nvPr>
        </p:nvSpPr>
        <p:spPr/>
        <p:txBody>
          <a:bodyPr>
            <a:normAutofit fontScale="90000"/>
          </a:bodyPr>
          <a:lstStyle/>
          <a:p>
            <a:r>
              <a:rPr lang="es-CL" sz="2000" dirty="0"/>
              <a:t>Estoy en </a:t>
            </a:r>
            <a:r>
              <a:rPr lang="es-CL" sz="2000" dirty="0" err="1"/>
              <a:t>Fonasa</a:t>
            </a:r>
            <a:r>
              <a:rPr lang="es-CL" sz="2000" dirty="0"/>
              <a:t> ¿Qué debo considerar al momento de ir al médico?</a:t>
            </a:r>
          </a:p>
        </p:txBody>
      </p:sp>
      <p:sp>
        <p:nvSpPr>
          <p:cNvPr id="18" name="Rectangle 22"/>
          <p:cNvSpPr>
            <a:spLocks noChangeArrowheads="1"/>
          </p:cNvSpPr>
          <p:nvPr/>
        </p:nvSpPr>
        <p:spPr bwMode="auto">
          <a:xfrm>
            <a:off x="1691680" y="4411959"/>
            <a:ext cx="2592288" cy="457200"/>
          </a:xfrm>
          <a:prstGeom prst="rect">
            <a:avLst/>
          </a:prstGeom>
          <a:solidFill>
            <a:schemeClr val="accent1"/>
          </a:solidFill>
          <a:ln w="6350">
            <a:noFill/>
            <a:miter lim="800000"/>
            <a:headEnd type="none" w="sm" len="sm"/>
            <a:tailEnd type="none" w="sm" len="sm"/>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200" b="1" i="0" u="none" strike="noStrike" cap="none" normalizeH="0" baseline="0" dirty="0">
                <a:ln>
                  <a:noFill/>
                </a:ln>
                <a:solidFill>
                  <a:schemeClr val="bg1"/>
                </a:solidFill>
                <a:effectLst/>
                <a:latin typeface="Arial" pitchFamily="34" charset="0"/>
              </a:rPr>
              <a:t>Modalidad Atención Institucional </a:t>
            </a:r>
            <a:endParaRPr kumimoji="0" lang="es-CL" sz="1800" b="0" i="0" u="none" strike="noStrike" cap="none" normalizeH="0" baseline="0" dirty="0">
              <a:ln>
                <a:noFill/>
              </a:ln>
              <a:solidFill>
                <a:schemeClr val="bg1"/>
              </a:solidFill>
              <a:effectLst/>
              <a:latin typeface="Arial" pitchFamily="34" charset="0"/>
            </a:endParaRPr>
          </a:p>
        </p:txBody>
      </p:sp>
      <p:sp>
        <p:nvSpPr>
          <p:cNvPr id="19" name="Rectangle 24"/>
          <p:cNvSpPr>
            <a:spLocks noChangeArrowheads="1"/>
          </p:cNvSpPr>
          <p:nvPr/>
        </p:nvSpPr>
        <p:spPr bwMode="auto">
          <a:xfrm>
            <a:off x="4932040" y="4411960"/>
            <a:ext cx="2595736" cy="457199"/>
          </a:xfrm>
          <a:prstGeom prst="rect">
            <a:avLst/>
          </a:prstGeom>
          <a:solidFill>
            <a:schemeClr val="accent1"/>
          </a:solidFill>
          <a:ln w="6350">
            <a:noFill/>
            <a:miter lim="800000"/>
            <a:headEnd type="none" w="sm" len="sm"/>
            <a:tailEnd type="none" w="sm" len="sm"/>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200" b="1" i="0" u="none" strike="noStrike" cap="none" normalizeH="0" baseline="0" dirty="0">
                <a:ln>
                  <a:noFill/>
                </a:ln>
                <a:solidFill>
                  <a:schemeClr val="bg1"/>
                </a:solidFill>
                <a:effectLst/>
                <a:latin typeface="Arial" pitchFamily="34" charset="0"/>
              </a:rPr>
              <a:t>Modalidad</a:t>
            </a:r>
            <a:r>
              <a:rPr kumimoji="0" lang="es-CL" sz="1200" b="1" i="0" u="none" strike="noStrike" cap="none" normalizeH="0" dirty="0">
                <a:ln>
                  <a:noFill/>
                </a:ln>
                <a:solidFill>
                  <a:schemeClr val="bg1"/>
                </a:solidFill>
                <a:effectLst/>
                <a:latin typeface="Arial" pitchFamily="34" charset="0"/>
              </a:rPr>
              <a:t> Libre Elección</a:t>
            </a:r>
            <a:endParaRPr kumimoji="0" lang="es-CL" sz="1800" b="0" i="0" u="none" strike="noStrike" cap="none" normalizeH="0" baseline="0" dirty="0">
              <a:ln>
                <a:noFill/>
              </a:ln>
              <a:solidFill>
                <a:schemeClr val="bg1"/>
              </a:solidFill>
              <a:effectLst/>
              <a:latin typeface="Arial" pitchFamily="34" charset="0"/>
            </a:endParaRPr>
          </a:p>
        </p:txBody>
      </p:sp>
      <p:cxnSp>
        <p:nvCxnSpPr>
          <p:cNvPr id="20" name="AutoShape 43"/>
          <p:cNvCxnSpPr>
            <a:cxnSpLocks noChangeShapeType="1"/>
          </p:cNvCxnSpPr>
          <p:nvPr/>
        </p:nvCxnSpPr>
        <p:spPr bwMode="auto">
          <a:xfrm rot="5400000">
            <a:off x="3687018" y="3625352"/>
            <a:ext cx="620713" cy="952500"/>
          </a:xfrm>
          <a:prstGeom prst="bentConnector3">
            <a:avLst>
              <a:gd name="adj1" fmla="val 49870"/>
            </a:avLst>
          </a:prstGeom>
          <a:noFill/>
          <a:ln w="9525">
            <a:solidFill>
              <a:schemeClr val="tx1"/>
            </a:solidFill>
            <a:miter lim="800000"/>
            <a:headEnd/>
            <a:tailEnd/>
          </a:ln>
        </p:spPr>
      </p:cxnSp>
      <p:cxnSp>
        <p:nvCxnSpPr>
          <p:cNvPr id="23" name="AutoShape 45"/>
          <p:cNvCxnSpPr>
            <a:cxnSpLocks noChangeShapeType="1"/>
          </p:cNvCxnSpPr>
          <p:nvPr/>
        </p:nvCxnSpPr>
        <p:spPr bwMode="auto">
          <a:xfrm rot="16200000" flipH="1">
            <a:off x="4645075" y="3619795"/>
            <a:ext cx="609600" cy="952500"/>
          </a:xfrm>
          <a:prstGeom prst="bentConnector3">
            <a:avLst>
              <a:gd name="adj1" fmla="val 50000"/>
            </a:avLst>
          </a:prstGeom>
          <a:noFill/>
          <a:ln w="9525">
            <a:solidFill>
              <a:schemeClr val="tx1"/>
            </a:solidFill>
            <a:miter lim="800000"/>
            <a:headEnd/>
            <a:tailEnd/>
          </a:ln>
        </p:spPr>
      </p:cxnSp>
      <p:sp>
        <p:nvSpPr>
          <p:cNvPr id="14" name="Marcador de pie de página 5"/>
          <p:cNvSpPr>
            <a:spLocks noGrp="1"/>
          </p:cNvSpPr>
          <p:nvPr>
            <p:ph type="ftr" sz="quarter" idx="4294967295"/>
          </p:nvPr>
        </p:nvSpPr>
        <p:spPr>
          <a:xfrm>
            <a:off x="457199" y="6490382"/>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15" name="Rectángulo 14"/>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Fonasa</a:t>
            </a:r>
            <a:endParaRPr lang="en-US" sz="1100" b="1" dirty="0"/>
          </a:p>
        </p:txBody>
      </p:sp>
    </p:spTree>
    <p:extLst>
      <p:ext uri="{BB962C8B-B14F-4D97-AF65-F5344CB8AC3E}">
        <p14:creationId xmlns:p14="http://schemas.microsoft.com/office/powerpoint/2010/main" val="365039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830D4EF1-2FB9-4CDA-AD22-D945B346B2F0}" type="slidenum">
              <a:rPr lang="es-CL" smtClean="0"/>
              <a:pPr/>
              <a:t>6</a:t>
            </a:fld>
            <a:endParaRPr lang="es-CL" dirty="0"/>
          </a:p>
        </p:txBody>
      </p:sp>
      <p:sp>
        <p:nvSpPr>
          <p:cNvPr id="3" name="2 Título"/>
          <p:cNvSpPr>
            <a:spLocks noGrp="1"/>
          </p:cNvSpPr>
          <p:nvPr>
            <p:ph type="title"/>
          </p:nvPr>
        </p:nvSpPr>
        <p:spPr/>
        <p:txBody>
          <a:bodyPr/>
          <a:lstStyle/>
          <a:p>
            <a:r>
              <a:rPr lang="es-CL" dirty="0" err="1"/>
              <a:t>Fonasa</a:t>
            </a:r>
            <a:r>
              <a:rPr lang="es-CL" dirty="0"/>
              <a:t> Modalidad de Atención Institucional (M.A.I)</a:t>
            </a:r>
          </a:p>
        </p:txBody>
      </p:sp>
      <p:sp>
        <p:nvSpPr>
          <p:cNvPr id="10" name="Content Placeholder 2"/>
          <p:cNvSpPr txBox="1">
            <a:spLocks/>
          </p:cNvSpPr>
          <p:nvPr>
            <p:custDataLst>
              <p:tags r:id="rId1"/>
            </p:custDataLst>
          </p:nvPr>
        </p:nvSpPr>
        <p:spPr>
          <a:xfrm>
            <a:off x="395536" y="1235893"/>
            <a:ext cx="8352928" cy="4713387"/>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r>
              <a:rPr lang="es-ES" sz="1400" dirty="0"/>
              <a:t>Esta Modalidad se relaciona a la atención en </a:t>
            </a:r>
            <a:r>
              <a:rPr lang="es-ES" sz="1400" b="1" u="sng" dirty="0"/>
              <a:t>instituciones públicas de Salud</a:t>
            </a:r>
            <a:r>
              <a:rPr lang="es-ES" sz="1400" dirty="0"/>
              <a:t>. </a:t>
            </a:r>
          </a:p>
          <a:p>
            <a:pPr lvl="2" algn="just"/>
            <a:endParaRPr lang="es-ES" sz="1400" dirty="0"/>
          </a:p>
          <a:p>
            <a:pPr lvl="2" algn="just"/>
            <a:r>
              <a:rPr lang="es-ES" sz="1400" dirty="0"/>
              <a:t>Dependiendo del tramo de ingreso por grupo familiar será la bonificación o copago que se tenga que cancelar.</a:t>
            </a:r>
          </a:p>
        </p:txBody>
      </p:sp>
      <p:sp>
        <p:nvSpPr>
          <p:cNvPr id="8" name="Marcador de pie de página 5"/>
          <p:cNvSpPr>
            <a:spLocks noGrp="1"/>
          </p:cNvSpPr>
          <p:nvPr>
            <p:ph type="ftr" sz="quarter" idx="4294967295"/>
          </p:nvPr>
        </p:nvSpPr>
        <p:spPr>
          <a:xfrm>
            <a:off x="440723" y="6490382"/>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9" name="Rectángulo 8"/>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Fonasa</a:t>
            </a:r>
            <a:endParaRPr lang="en-US" sz="1100" b="1" dirty="0"/>
          </a:p>
        </p:txBody>
      </p:sp>
      <p:graphicFrame>
        <p:nvGraphicFramePr>
          <p:cNvPr id="2" name="Tabla 1"/>
          <p:cNvGraphicFramePr>
            <a:graphicFrameLocks noGrp="1"/>
          </p:cNvGraphicFramePr>
          <p:nvPr>
            <p:extLst>
              <p:ext uri="{D42A27DB-BD31-4B8C-83A1-F6EECF244321}">
                <p14:modId xmlns:p14="http://schemas.microsoft.com/office/powerpoint/2010/main" val="1023839752"/>
              </p:ext>
            </p:extLst>
          </p:nvPr>
        </p:nvGraphicFramePr>
        <p:xfrm>
          <a:off x="457200" y="2790825"/>
          <a:ext cx="8229600" cy="2810905"/>
        </p:xfrm>
        <a:graphic>
          <a:graphicData uri="http://schemas.openxmlformats.org/drawingml/2006/table">
            <a:tbl>
              <a:tblPr>
                <a:tableStyleId>{5C22544A-7EE6-4342-B048-85BDC9FD1C3A}</a:tableStyleId>
              </a:tblPr>
              <a:tblGrid>
                <a:gridCol w="1064365">
                  <a:extLst>
                    <a:ext uri="{9D8B030D-6E8A-4147-A177-3AD203B41FA5}">
                      <a16:colId xmlns:a16="http://schemas.microsoft.com/office/drawing/2014/main" val="20000"/>
                    </a:ext>
                  </a:extLst>
                </a:gridCol>
                <a:gridCol w="3615919">
                  <a:extLst>
                    <a:ext uri="{9D8B030D-6E8A-4147-A177-3AD203B41FA5}">
                      <a16:colId xmlns:a16="http://schemas.microsoft.com/office/drawing/2014/main" val="20001"/>
                    </a:ext>
                  </a:extLst>
                </a:gridCol>
                <a:gridCol w="3549316">
                  <a:extLst>
                    <a:ext uri="{9D8B030D-6E8A-4147-A177-3AD203B41FA5}">
                      <a16:colId xmlns:a16="http://schemas.microsoft.com/office/drawing/2014/main" val="20002"/>
                    </a:ext>
                  </a:extLst>
                </a:gridCol>
              </a:tblGrid>
              <a:tr h="148907">
                <a:tc>
                  <a:txBody>
                    <a:bodyPr/>
                    <a:lstStyle/>
                    <a:p>
                      <a:pPr algn="ctr" fontAlgn="b"/>
                      <a:r>
                        <a:rPr lang="en-US" sz="1400" u="none" strike="noStrike" dirty="0" err="1">
                          <a:solidFill>
                            <a:schemeClr val="bg1"/>
                          </a:solidFill>
                          <a:effectLst/>
                        </a:rPr>
                        <a:t>Grupo</a:t>
                      </a:r>
                      <a:r>
                        <a:rPr lang="en-US" sz="1400" u="none" strike="noStrike" dirty="0">
                          <a:solidFill>
                            <a:schemeClr val="bg1"/>
                          </a:solidFill>
                          <a:effectLst/>
                        </a:rPr>
                        <a:t> / </a:t>
                      </a:r>
                      <a:r>
                        <a:rPr lang="en-US" sz="1400" u="none" strike="noStrike" dirty="0" err="1">
                          <a:solidFill>
                            <a:schemeClr val="bg1"/>
                          </a:solidFill>
                          <a:effectLst/>
                        </a:rPr>
                        <a:t>Tramo</a:t>
                      </a:r>
                      <a:r>
                        <a:rPr lang="en-US" sz="1400" u="none" strike="noStrike" dirty="0">
                          <a:solidFill>
                            <a:schemeClr val="bg1"/>
                          </a:solidFill>
                          <a:effectLst/>
                        </a:rPr>
                        <a:t> </a:t>
                      </a:r>
                      <a:r>
                        <a:rPr lang="en-US" sz="1400" u="none" strike="noStrike" dirty="0" err="1">
                          <a:solidFill>
                            <a:schemeClr val="bg1"/>
                          </a:solidFill>
                          <a:effectLst/>
                        </a:rPr>
                        <a:t>Fonasa</a:t>
                      </a:r>
                      <a:endParaRPr lang="en-US" sz="1400" b="0" i="0" u="none" strike="noStrike" dirty="0">
                        <a:solidFill>
                          <a:schemeClr val="bg1"/>
                        </a:solidFill>
                        <a:effectLst/>
                        <a:latin typeface="Calibri" panose="020F0502020204030204" pitchFamily="34" charset="0"/>
                      </a:endParaRPr>
                    </a:p>
                  </a:txBody>
                  <a:tcPr marL="7445" marR="7445" marT="7445" marB="0" anchor="b">
                    <a:solidFill>
                      <a:schemeClr val="accent4">
                        <a:lumMod val="75000"/>
                      </a:schemeClr>
                    </a:solidFill>
                  </a:tcPr>
                </a:tc>
                <a:tc>
                  <a:txBody>
                    <a:bodyPr/>
                    <a:lstStyle/>
                    <a:p>
                      <a:pPr algn="ctr" fontAlgn="b"/>
                      <a:r>
                        <a:rPr lang="en-US" sz="1400" u="none" strike="noStrike" dirty="0" err="1">
                          <a:solidFill>
                            <a:schemeClr val="bg1"/>
                          </a:solidFill>
                          <a:effectLst/>
                        </a:rPr>
                        <a:t>Requisitos</a:t>
                      </a:r>
                      <a:endParaRPr lang="en-US" sz="1400" u="none" strike="noStrike" dirty="0">
                        <a:solidFill>
                          <a:schemeClr val="bg1"/>
                        </a:solidFill>
                        <a:effectLst/>
                      </a:endParaRPr>
                    </a:p>
                    <a:p>
                      <a:pPr algn="ctr" fontAlgn="b"/>
                      <a:endParaRPr lang="en-US" sz="1400" b="0" i="0" u="none" strike="noStrike" dirty="0">
                        <a:solidFill>
                          <a:schemeClr val="bg1"/>
                        </a:solidFill>
                        <a:effectLst/>
                        <a:latin typeface="Calibri" panose="020F0502020204030204" pitchFamily="34" charset="0"/>
                      </a:endParaRPr>
                    </a:p>
                  </a:txBody>
                  <a:tcPr marL="7445" marR="7445" marT="7445" marB="0" anchor="b">
                    <a:solidFill>
                      <a:schemeClr val="accent4">
                        <a:lumMod val="75000"/>
                      </a:schemeClr>
                    </a:solidFill>
                  </a:tcPr>
                </a:tc>
                <a:tc>
                  <a:txBody>
                    <a:bodyPr/>
                    <a:lstStyle/>
                    <a:p>
                      <a:pPr algn="ctr" fontAlgn="b"/>
                      <a:r>
                        <a:rPr lang="en-US" sz="1400" u="none" strike="noStrike" dirty="0" err="1">
                          <a:solidFill>
                            <a:schemeClr val="bg1"/>
                          </a:solidFill>
                          <a:effectLst/>
                        </a:rPr>
                        <a:t>Copago</a:t>
                      </a:r>
                      <a:r>
                        <a:rPr lang="en-US" sz="1400" u="none" strike="noStrike" dirty="0">
                          <a:solidFill>
                            <a:schemeClr val="bg1"/>
                          </a:solidFill>
                          <a:effectLst/>
                        </a:rPr>
                        <a:t> </a:t>
                      </a:r>
                      <a:r>
                        <a:rPr lang="en-US" sz="1400" u="none" strike="noStrike" dirty="0" err="1">
                          <a:solidFill>
                            <a:schemeClr val="bg1"/>
                          </a:solidFill>
                          <a:effectLst/>
                        </a:rPr>
                        <a:t>en</a:t>
                      </a:r>
                      <a:r>
                        <a:rPr lang="en-US" sz="1400" u="none" strike="noStrike" dirty="0">
                          <a:solidFill>
                            <a:schemeClr val="bg1"/>
                          </a:solidFill>
                          <a:effectLst/>
                        </a:rPr>
                        <a:t> </a:t>
                      </a:r>
                      <a:r>
                        <a:rPr lang="en-US" sz="1400" u="none" strike="noStrike" dirty="0" err="1">
                          <a:solidFill>
                            <a:schemeClr val="bg1"/>
                          </a:solidFill>
                          <a:effectLst/>
                        </a:rPr>
                        <a:t>Hospitales</a:t>
                      </a:r>
                      <a:r>
                        <a:rPr lang="en-US" sz="1400" u="none" strike="noStrike" dirty="0">
                          <a:solidFill>
                            <a:schemeClr val="bg1"/>
                          </a:solidFill>
                          <a:effectLst/>
                        </a:rPr>
                        <a:t> </a:t>
                      </a:r>
                      <a:r>
                        <a:rPr lang="en-US" sz="1400" u="none" strike="noStrike" dirty="0" err="1">
                          <a:solidFill>
                            <a:schemeClr val="bg1"/>
                          </a:solidFill>
                          <a:effectLst/>
                        </a:rPr>
                        <a:t>Publicos</a:t>
                      </a:r>
                      <a:endParaRPr lang="en-US" sz="1400" u="none" strike="noStrike" dirty="0">
                        <a:solidFill>
                          <a:schemeClr val="bg1"/>
                        </a:solidFill>
                        <a:effectLst/>
                      </a:endParaRPr>
                    </a:p>
                    <a:p>
                      <a:pPr algn="ctr" fontAlgn="b"/>
                      <a:endParaRPr lang="en-US" sz="1400" b="0" i="0" u="none" strike="noStrike" dirty="0">
                        <a:solidFill>
                          <a:schemeClr val="bg1"/>
                        </a:solidFill>
                        <a:effectLst/>
                        <a:latin typeface="Calibri" panose="020F0502020204030204" pitchFamily="34" charset="0"/>
                      </a:endParaRPr>
                    </a:p>
                  </a:txBody>
                  <a:tcPr marL="7445" marR="7445" marT="7445" marB="0" anchor="b">
                    <a:solidFill>
                      <a:schemeClr val="accent4">
                        <a:lumMod val="75000"/>
                      </a:schemeClr>
                    </a:solidFill>
                  </a:tcPr>
                </a:tc>
                <a:extLst>
                  <a:ext uri="{0D108BD9-81ED-4DB2-BD59-A6C34878D82A}">
                    <a16:rowId xmlns:a16="http://schemas.microsoft.com/office/drawing/2014/main" val="10000"/>
                  </a:ext>
                </a:extLst>
              </a:tr>
              <a:tr h="148907">
                <a:tc>
                  <a:txBody>
                    <a:bodyPr/>
                    <a:lstStyle/>
                    <a:p>
                      <a:pPr algn="ctr" fontAlgn="b"/>
                      <a:r>
                        <a:rPr lang="en-US" sz="1400" u="none" strike="noStrike">
                          <a:effectLst/>
                        </a:rPr>
                        <a:t>A</a:t>
                      </a:r>
                      <a:endParaRPr lang="en-US" sz="1400" b="0" i="0" u="none" strike="noStrike">
                        <a:solidFill>
                          <a:srgbClr val="000000"/>
                        </a:solidFill>
                        <a:effectLst/>
                        <a:latin typeface="Calibri" panose="020F0502020204030204" pitchFamily="34" charset="0"/>
                      </a:endParaRPr>
                    </a:p>
                  </a:txBody>
                  <a:tcPr marL="7445" marR="7445" marT="7445" marB="0" anchor="b"/>
                </a:tc>
                <a:tc>
                  <a:txBody>
                    <a:bodyPr/>
                    <a:lstStyle/>
                    <a:p>
                      <a:pPr algn="ctr" fontAlgn="b"/>
                      <a:r>
                        <a:rPr lang="en-US" sz="1400" u="none" strike="noStrike" dirty="0" err="1">
                          <a:effectLst/>
                        </a:rPr>
                        <a:t>Indigentes</a:t>
                      </a:r>
                      <a:r>
                        <a:rPr lang="en-US" sz="1400" u="none" strike="noStrike" dirty="0">
                          <a:effectLst/>
                        </a:rPr>
                        <a:t> o </a:t>
                      </a:r>
                      <a:r>
                        <a:rPr lang="en-US" sz="1400" u="none" strike="noStrike" dirty="0" err="1">
                          <a:effectLst/>
                        </a:rPr>
                        <a:t>Carentes</a:t>
                      </a:r>
                      <a:r>
                        <a:rPr lang="en-US" sz="1400" u="none" strike="noStrike" dirty="0">
                          <a:effectLst/>
                        </a:rPr>
                        <a:t> de </a:t>
                      </a:r>
                      <a:r>
                        <a:rPr lang="en-US" sz="1400" u="none" strike="noStrike" dirty="0" err="1">
                          <a:effectLst/>
                        </a:rPr>
                        <a:t>Recursos</a:t>
                      </a:r>
                      <a:r>
                        <a:rPr lang="en-US" sz="1400" u="none" strike="noStrike" dirty="0">
                          <a:effectLst/>
                        </a:rPr>
                        <a:t>. </a:t>
                      </a:r>
                      <a:r>
                        <a:rPr lang="en-US" sz="1400" u="none" strike="noStrike" dirty="0" err="1">
                          <a:effectLst/>
                        </a:rPr>
                        <a:t>Beneficiarios</a:t>
                      </a:r>
                      <a:r>
                        <a:rPr lang="en-US" sz="1400" u="none" strike="noStrike" dirty="0">
                          <a:effectLst/>
                        </a:rPr>
                        <a:t> </a:t>
                      </a:r>
                      <a:r>
                        <a:rPr lang="en-US" sz="1400" u="none" strike="noStrike" dirty="0" err="1">
                          <a:effectLst/>
                        </a:rPr>
                        <a:t>Pensiones</a:t>
                      </a:r>
                      <a:r>
                        <a:rPr lang="en-US" sz="1400" u="none" strike="noStrike" dirty="0">
                          <a:effectLst/>
                        </a:rPr>
                        <a:t> </a:t>
                      </a:r>
                      <a:r>
                        <a:rPr lang="en-US" sz="1400" u="none" strike="noStrike" dirty="0" err="1">
                          <a:effectLst/>
                        </a:rPr>
                        <a:t>Asistenciales</a:t>
                      </a:r>
                      <a:endParaRPr lang="en-US" sz="1400" b="0" i="0" u="none" strike="noStrike" dirty="0">
                        <a:solidFill>
                          <a:srgbClr val="000000"/>
                        </a:solidFill>
                        <a:effectLst/>
                        <a:latin typeface="Calibri" panose="020F0502020204030204" pitchFamily="34" charset="0"/>
                      </a:endParaRPr>
                    </a:p>
                  </a:txBody>
                  <a:tcPr marL="7445" marR="7445" marT="7445" marB="0" anchor="b"/>
                </a:tc>
                <a:tc>
                  <a:txBody>
                    <a:bodyPr/>
                    <a:lstStyle/>
                    <a:p>
                      <a:pPr algn="ctr" fontAlgn="b"/>
                      <a:r>
                        <a:rPr lang="en-US" sz="1400" u="none" strike="noStrike" dirty="0" err="1">
                          <a:effectLst/>
                        </a:rPr>
                        <a:t>Atención</a:t>
                      </a:r>
                      <a:r>
                        <a:rPr lang="en-US" sz="1400" u="none" strike="noStrike" dirty="0">
                          <a:effectLst/>
                        </a:rPr>
                        <a:t> </a:t>
                      </a:r>
                      <a:r>
                        <a:rPr lang="en-US" sz="1400" u="none" strike="noStrike" dirty="0" err="1">
                          <a:effectLst/>
                        </a:rPr>
                        <a:t>Gratuita</a:t>
                      </a:r>
                      <a:endParaRPr lang="en-US" sz="1400" u="none" strike="noStrike" dirty="0">
                        <a:effectLst/>
                      </a:endParaRPr>
                    </a:p>
                    <a:p>
                      <a:pPr algn="ctr" fontAlgn="b"/>
                      <a:endParaRPr lang="en-US" sz="1400" b="0" i="0" u="none" strike="noStrike" dirty="0">
                        <a:solidFill>
                          <a:srgbClr val="000000"/>
                        </a:solidFill>
                        <a:effectLst/>
                        <a:latin typeface="Calibri" panose="020F0502020204030204" pitchFamily="34" charset="0"/>
                      </a:endParaRPr>
                    </a:p>
                  </a:txBody>
                  <a:tcPr marL="7445" marR="7445" marT="7445" marB="0" anchor="b"/>
                </a:tc>
                <a:extLst>
                  <a:ext uri="{0D108BD9-81ED-4DB2-BD59-A6C34878D82A}">
                    <a16:rowId xmlns:a16="http://schemas.microsoft.com/office/drawing/2014/main" val="10001"/>
                  </a:ext>
                </a:extLst>
              </a:tr>
              <a:tr h="269522">
                <a:tc>
                  <a:txBody>
                    <a:bodyPr/>
                    <a:lstStyle/>
                    <a:p>
                      <a:pPr algn="ctr" fontAlgn="b"/>
                      <a:r>
                        <a:rPr lang="en-US" sz="1400" u="none" strike="noStrike" dirty="0">
                          <a:effectLst/>
                        </a:rPr>
                        <a:t>B</a:t>
                      </a:r>
                      <a:endParaRPr lang="en-US" sz="1400" b="0" i="0" u="none" strike="noStrike" dirty="0">
                        <a:solidFill>
                          <a:srgbClr val="000000"/>
                        </a:solidFill>
                        <a:effectLst/>
                        <a:latin typeface="Calibri" panose="020F0502020204030204" pitchFamily="34" charset="0"/>
                      </a:endParaRPr>
                    </a:p>
                  </a:txBody>
                  <a:tcPr marL="7445" marR="7445" marT="7445" marB="0" anchor="b">
                    <a:solidFill>
                      <a:schemeClr val="bg1">
                        <a:lumMod val="85000"/>
                      </a:schemeClr>
                    </a:solidFill>
                  </a:tcPr>
                </a:tc>
                <a:tc>
                  <a:txBody>
                    <a:bodyPr/>
                    <a:lstStyle/>
                    <a:p>
                      <a:pPr algn="ctr" fontAlgn="b"/>
                      <a:r>
                        <a:rPr lang="en-US" sz="1400" u="none" strike="noStrike" dirty="0" err="1">
                          <a:effectLst/>
                        </a:rPr>
                        <a:t>Ingreso</a:t>
                      </a:r>
                      <a:r>
                        <a:rPr lang="en-US" sz="1400" u="none" strike="noStrike" dirty="0">
                          <a:effectLst/>
                        </a:rPr>
                        <a:t> </a:t>
                      </a:r>
                      <a:r>
                        <a:rPr lang="en-US" sz="1400" u="none" strike="noStrike" dirty="0" err="1">
                          <a:effectLst/>
                        </a:rPr>
                        <a:t>Imponible</a:t>
                      </a:r>
                      <a:r>
                        <a:rPr lang="en-US" sz="1400" u="none" strike="noStrike" dirty="0">
                          <a:effectLst/>
                        </a:rPr>
                        <a:t> </a:t>
                      </a:r>
                      <a:r>
                        <a:rPr lang="en-US" sz="1400" u="none" strike="noStrike" dirty="0" err="1">
                          <a:effectLst/>
                        </a:rPr>
                        <a:t>mensual</a:t>
                      </a:r>
                      <a:r>
                        <a:rPr lang="en-US" sz="1400" u="none" strike="noStrike" dirty="0">
                          <a:effectLst/>
                        </a:rPr>
                        <a:t> </a:t>
                      </a:r>
                      <a:r>
                        <a:rPr lang="en-US" sz="1400" u="none" strike="noStrike" dirty="0" err="1">
                          <a:effectLst/>
                        </a:rPr>
                        <a:t>menor</a:t>
                      </a:r>
                      <a:r>
                        <a:rPr lang="en-US" sz="1400" u="none" strike="noStrike" dirty="0">
                          <a:effectLst/>
                        </a:rPr>
                        <a:t> o </a:t>
                      </a:r>
                      <a:r>
                        <a:rPr lang="en-US" sz="1400" u="none" strike="noStrike" dirty="0" err="1">
                          <a:effectLst/>
                        </a:rPr>
                        <a:t>igual</a:t>
                      </a:r>
                      <a:r>
                        <a:rPr lang="en-US" sz="1400" u="none" strike="noStrike" dirty="0">
                          <a:effectLst/>
                        </a:rPr>
                        <a:t> a $ 250.000</a:t>
                      </a:r>
                      <a:endParaRPr lang="en-US" sz="1400" b="0" i="0" u="none" strike="noStrike" dirty="0">
                        <a:solidFill>
                          <a:srgbClr val="000000"/>
                        </a:solidFill>
                        <a:effectLst/>
                        <a:latin typeface="Calibri" panose="020F0502020204030204" pitchFamily="34" charset="0"/>
                      </a:endParaRPr>
                    </a:p>
                  </a:txBody>
                  <a:tcPr marL="7445" marR="7445" marT="7445" marB="0" anchor="b">
                    <a:solidFill>
                      <a:schemeClr val="bg1">
                        <a:lumMod val="85000"/>
                      </a:schemeClr>
                    </a:solidFill>
                  </a:tcPr>
                </a:tc>
                <a:tc>
                  <a:txBody>
                    <a:bodyPr/>
                    <a:lstStyle/>
                    <a:p>
                      <a:pPr algn="ctr" fontAlgn="b"/>
                      <a:r>
                        <a:rPr lang="es-ES" sz="1400" u="none" strike="noStrike" dirty="0">
                          <a:effectLst/>
                        </a:rPr>
                        <a:t>Atención Gratuita y acceso a compra de bonos</a:t>
                      </a:r>
                      <a:endParaRPr lang="es-ES" sz="1400" b="0" i="0" u="none" strike="noStrike" dirty="0">
                        <a:solidFill>
                          <a:srgbClr val="000000"/>
                        </a:solidFill>
                        <a:effectLst/>
                        <a:latin typeface="Calibri" panose="020F0502020204030204" pitchFamily="34" charset="0"/>
                      </a:endParaRPr>
                    </a:p>
                  </a:txBody>
                  <a:tcPr marL="7445" marR="7445" marT="7445" marB="0" anchor="b">
                    <a:solidFill>
                      <a:schemeClr val="bg1">
                        <a:lumMod val="85000"/>
                      </a:schemeClr>
                    </a:solidFill>
                  </a:tcPr>
                </a:tc>
                <a:extLst>
                  <a:ext uri="{0D108BD9-81ED-4DB2-BD59-A6C34878D82A}">
                    <a16:rowId xmlns:a16="http://schemas.microsoft.com/office/drawing/2014/main" val="10002"/>
                  </a:ext>
                </a:extLst>
              </a:tr>
              <a:tr h="269522">
                <a:tc>
                  <a:txBody>
                    <a:bodyPr/>
                    <a:lstStyle/>
                    <a:p>
                      <a:pPr algn="ctr" fontAlgn="b"/>
                      <a:r>
                        <a:rPr lang="en-US" sz="1400" u="none" strike="noStrike">
                          <a:effectLst/>
                        </a:rPr>
                        <a:t>C</a:t>
                      </a:r>
                      <a:endParaRPr lang="en-US" sz="1400" b="0" i="0" u="none" strike="noStrike">
                        <a:solidFill>
                          <a:srgbClr val="000000"/>
                        </a:solidFill>
                        <a:effectLst/>
                        <a:latin typeface="Calibri" panose="020F0502020204030204" pitchFamily="34" charset="0"/>
                      </a:endParaRPr>
                    </a:p>
                  </a:txBody>
                  <a:tcPr marL="7445" marR="7445" marT="7445" marB="0" anchor="b"/>
                </a:tc>
                <a:tc>
                  <a:txBody>
                    <a:bodyPr/>
                    <a:lstStyle/>
                    <a:p>
                      <a:pPr algn="ctr" fontAlgn="b"/>
                      <a:r>
                        <a:rPr lang="es-ES" sz="1400" u="none" strike="noStrike" dirty="0">
                          <a:effectLst/>
                        </a:rPr>
                        <a:t>Ingreso Imponible Mensual mayor a $250.000 y menor o igual a $365.000 (Con 3 o más cargas </a:t>
                      </a:r>
                      <a:r>
                        <a:rPr lang="es-ES" sz="1400" u="none" strike="noStrike" dirty="0" err="1">
                          <a:effectLst/>
                        </a:rPr>
                        <a:t>familares</a:t>
                      </a:r>
                      <a:r>
                        <a:rPr lang="es-ES" sz="1400" u="none" strike="noStrike" dirty="0">
                          <a:effectLst/>
                        </a:rPr>
                        <a:t>, pasará a Grupo B)</a:t>
                      </a:r>
                      <a:endParaRPr lang="es-ES" sz="1400" b="0" i="0" u="none" strike="noStrike" dirty="0">
                        <a:solidFill>
                          <a:srgbClr val="000000"/>
                        </a:solidFill>
                        <a:effectLst/>
                        <a:latin typeface="Calibri" panose="020F0502020204030204" pitchFamily="34" charset="0"/>
                      </a:endParaRPr>
                    </a:p>
                  </a:txBody>
                  <a:tcPr marL="7445" marR="7445" marT="7445" marB="0" anchor="b"/>
                </a:tc>
                <a:tc>
                  <a:txBody>
                    <a:bodyPr/>
                    <a:lstStyle/>
                    <a:p>
                      <a:pPr algn="ctr" fontAlgn="b"/>
                      <a:r>
                        <a:rPr lang="es-ES" sz="1400" u="none" strike="noStrike" dirty="0">
                          <a:effectLst/>
                        </a:rPr>
                        <a:t>Copago 10% de la Atención y acceso a compra de bonos</a:t>
                      </a:r>
                    </a:p>
                    <a:p>
                      <a:pPr algn="ctr" fontAlgn="b"/>
                      <a:endParaRPr lang="es-ES" sz="1400" b="0" i="0" u="none" strike="noStrike" dirty="0">
                        <a:solidFill>
                          <a:srgbClr val="000000"/>
                        </a:solidFill>
                        <a:effectLst/>
                        <a:latin typeface="Calibri" panose="020F0502020204030204" pitchFamily="34" charset="0"/>
                      </a:endParaRPr>
                    </a:p>
                  </a:txBody>
                  <a:tcPr marL="7445" marR="7445" marT="7445" marB="0" anchor="b"/>
                </a:tc>
                <a:extLst>
                  <a:ext uri="{0D108BD9-81ED-4DB2-BD59-A6C34878D82A}">
                    <a16:rowId xmlns:a16="http://schemas.microsoft.com/office/drawing/2014/main" val="10003"/>
                  </a:ext>
                </a:extLst>
              </a:tr>
              <a:tr h="269522">
                <a:tc>
                  <a:txBody>
                    <a:bodyPr/>
                    <a:lstStyle/>
                    <a:p>
                      <a:pPr algn="ctr" fontAlgn="b"/>
                      <a:r>
                        <a:rPr lang="en-US" sz="1400" u="none" strike="noStrike" dirty="0">
                          <a:effectLst/>
                        </a:rPr>
                        <a:t>D</a:t>
                      </a:r>
                      <a:endParaRPr lang="en-US" sz="1400" b="0" i="0" u="none" strike="noStrike" dirty="0">
                        <a:solidFill>
                          <a:srgbClr val="000000"/>
                        </a:solidFill>
                        <a:effectLst/>
                        <a:latin typeface="Calibri" panose="020F0502020204030204" pitchFamily="34" charset="0"/>
                      </a:endParaRPr>
                    </a:p>
                  </a:txBody>
                  <a:tcPr marL="7445" marR="7445" marT="7445" marB="0" anchor="b">
                    <a:solidFill>
                      <a:schemeClr val="bg1">
                        <a:lumMod val="85000"/>
                      </a:schemeClr>
                    </a:solidFill>
                  </a:tcPr>
                </a:tc>
                <a:tc>
                  <a:txBody>
                    <a:bodyPr/>
                    <a:lstStyle/>
                    <a:p>
                      <a:pPr algn="ctr" fontAlgn="b"/>
                      <a:r>
                        <a:rPr lang="es-ES" sz="1400" u="none" strike="noStrike" dirty="0">
                          <a:effectLst/>
                        </a:rPr>
                        <a:t>Ingreso Imponible Mensual Mayor a $ 365.000  (Con 3 o más cargas </a:t>
                      </a:r>
                      <a:r>
                        <a:rPr lang="es-ES" sz="1400" u="none" strike="noStrike" dirty="0" err="1">
                          <a:effectLst/>
                        </a:rPr>
                        <a:t>familares</a:t>
                      </a:r>
                      <a:r>
                        <a:rPr lang="es-ES" sz="1400" u="none" strike="noStrike" dirty="0">
                          <a:effectLst/>
                        </a:rPr>
                        <a:t>, pasará a Grupo C)</a:t>
                      </a:r>
                      <a:endParaRPr lang="es-ES" sz="1400" b="0" i="0" u="none" strike="noStrike" dirty="0">
                        <a:solidFill>
                          <a:srgbClr val="000000"/>
                        </a:solidFill>
                        <a:effectLst/>
                        <a:latin typeface="Calibri" panose="020F0502020204030204" pitchFamily="34" charset="0"/>
                      </a:endParaRPr>
                    </a:p>
                  </a:txBody>
                  <a:tcPr marL="7445" marR="7445" marT="7445" marB="0" anchor="b">
                    <a:solidFill>
                      <a:schemeClr val="bg1">
                        <a:lumMod val="85000"/>
                      </a:schemeClr>
                    </a:solidFill>
                  </a:tcPr>
                </a:tc>
                <a:tc>
                  <a:txBody>
                    <a:bodyPr/>
                    <a:lstStyle/>
                    <a:p>
                      <a:pPr algn="ctr" fontAlgn="b"/>
                      <a:r>
                        <a:rPr lang="es-ES" sz="1400" u="none" strike="noStrike" dirty="0">
                          <a:effectLst/>
                        </a:rPr>
                        <a:t>Copago 20% de la Atención y acceso a compra de bonos</a:t>
                      </a:r>
                    </a:p>
                    <a:p>
                      <a:pPr algn="ctr" fontAlgn="b"/>
                      <a:endParaRPr lang="es-ES" sz="1400" b="0" i="0" u="none" strike="noStrike" dirty="0">
                        <a:solidFill>
                          <a:srgbClr val="000000"/>
                        </a:solidFill>
                        <a:effectLst/>
                        <a:latin typeface="Calibri" panose="020F0502020204030204" pitchFamily="34" charset="0"/>
                      </a:endParaRPr>
                    </a:p>
                  </a:txBody>
                  <a:tcPr marL="7445" marR="7445" marT="7445" marB="0" anchor="b">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889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323528" y="3538051"/>
            <a:ext cx="8496944" cy="430887"/>
          </a:xfrm>
          <a:prstGeom prst="rect">
            <a:avLst/>
          </a:prstGeom>
          <a:solidFill>
            <a:schemeClr val="bg2"/>
          </a:solidFill>
          <a:ln>
            <a:solidFill>
              <a:srgbClr val="E65032"/>
            </a:solidFill>
          </a:ln>
          <a:effectLst/>
        </p:spPr>
        <p:txBody>
          <a:bodyPr wrap="square" tIns="91440" bIns="91440">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50000"/>
              </a:spcBef>
              <a:spcAft>
                <a:spcPct val="0"/>
              </a:spcAft>
              <a:defRPr sz="2200">
                <a:solidFill>
                  <a:schemeClr val="tx1"/>
                </a:solidFill>
                <a:latin typeface="Arial" charset="0"/>
              </a:defRPr>
            </a:lvl6pPr>
            <a:lvl7pPr marL="2971800" indent="-228600" algn="ctr" eaLnBrk="0" fontAlgn="base" hangingPunct="0">
              <a:spcBef>
                <a:spcPct val="50000"/>
              </a:spcBef>
              <a:spcAft>
                <a:spcPct val="0"/>
              </a:spcAft>
              <a:defRPr sz="2200">
                <a:solidFill>
                  <a:schemeClr val="tx1"/>
                </a:solidFill>
                <a:latin typeface="Arial" charset="0"/>
              </a:defRPr>
            </a:lvl7pPr>
            <a:lvl8pPr marL="3429000" indent="-228600" algn="ctr" eaLnBrk="0" fontAlgn="base" hangingPunct="0">
              <a:spcBef>
                <a:spcPct val="50000"/>
              </a:spcBef>
              <a:spcAft>
                <a:spcPct val="0"/>
              </a:spcAft>
              <a:defRPr sz="2200">
                <a:solidFill>
                  <a:schemeClr val="tx1"/>
                </a:solidFill>
                <a:latin typeface="Arial" charset="0"/>
              </a:defRPr>
            </a:lvl8pPr>
            <a:lvl9pPr marL="3886200" indent="-228600" algn="ctr" eaLnBrk="0" fontAlgn="base" hangingPunct="0">
              <a:spcBef>
                <a:spcPct val="50000"/>
              </a:spcBef>
              <a:spcAft>
                <a:spcPct val="0"/>
              </a:spcAft>
              <a:defRPr sz="2200">
                <a:solidFill>
                  <a:schemeClr val="tx1"/>
                </a:solidFill>
                <a:latin typeface="Arial" charset="0"/>
              </a:defRPr>
            </a:lvl9pPr>
          </a:lstStyle>
          <a:p>
            <a:pPr algn="l"/>
            <a:r>
              <a:rPr lang="es-CL" sz="1600" b="1" dirty="0"/>
              <a:t>El 85% de los médicos está inscrito en nivel 3</a:t>
            </a:r>
          </a:p>
        </p:txBody>
      </p:sp>
      <p:sp>
        <p:nvSpPr>
          <p:cNvPr id="11" name="Text Box 9"/>
          <p:cNvSpPr txBox="1">
            <a:spLocks noChangeArrowheads="1"/>
          </p:cNvSpPr>
          <p:nvPr/>
        </p:nvSpPr>
        <p:spPr bwMode="auto">
          <a:xfrm>
            <a:off x="323528" y="4073639"/>
            <a:ext cx="8496944" cy="430887"/>
          </a:xfrm>
          <a:prstGeom prst="rect">
            <a:avLst/>
          </a:prstGeom>
          <a:solidFill>
            <a:schemeClr val="bg2"/>
          </a:solidFill>
          <a:ln>
            <a:solidFill>
              <a:srgbClr val="E65032"/>
            </a:solidFill>
          </a:ln>
          <a:effectLst/>
        </p:spPr>
        <p:txBody>
          <a:bodyPr wrap="square" tIns="91440" bIns="91440">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50000"/>
              </a:spcBef>
              <a:spcAft>
                <a:spcPct val="0"/>
              </a:spcAft>
              <a:defRPr sz="2200">
                <a:solidFill>
                  <a:schemeClr val="tx1"/>
                </a:solidFill>
                <a:latin typeface="Arial" charset="0"/>
              </a:defRPr>
            </a:lvl6pPr>
            <a:lvl7pPr marL="2971800" indent="-228600" algn="ctr" eaLnBrk="0" fontAlgn="base" hangingPunct="0">
              <a:spcBef>
                <a:spcPct val="50000"/>
              </a:spcBef>
              <a:spcAft>
                <a:spcPct val="0"/>
              </a:spcAft>
              <a:defRPr sz="2200">
                <a:solidFill>
                  <a:schemeClr val="tx1"/>
                </a:solidFill>
                <a:latin typeface="Arial" charset="0"/>
              </a:defRPr>
            </a:lvl7pPr>
            <a:lvl8pPr marL="3429000" indent="-228600" algn="ctr" eaLnBrk="0" fontAlgn="base" hangingPunct="0">
              <a:spcBef>
                <a:spcPct val="50000"/>
              </a:spcBef>
              <a:spcAft>
                <a:spcPct val="0"/>
              </a:spcAft>
              <a:defRPr sz="2200">
                <a:solidFill>
                  <a:schemeClr val="tx1"/>
                </a:solidFill>
                <a:latin typeface="Arial" charset="0"/>
              </a:defRPr>
            </a:lvl8pPr>
            <a:lvl9pPr marL="3886200" indent="-228600" algn="ctr" eaLnBrk="0" fontAlgn="base" hangingPunct="0">
              <a:spcBef>
                <a:spcPct val="50000"/>
              </a:spcBef>
              <a:spcAft>
                <a:spcPct val="0"/>
              </a:spcAft>
              <a:defRPr sz="2200">
                <a:solidFill>
                  <a:schemeClr val="tx1"/>
                </a:solidFill>
                <a:latin typeface="Arial" charset="0"/>
              </a:defRPr>
            </a:lvl9pPr>
          </a:lstStyle>
          <a:p>
            <a:pPr algn="l"/>
            <a:r>
              <a:rPr lang="es-CL" sz="1600" b="1" dirty="0"/>
              <a:t>Pocos especialistas inscritos en FONASA</a:t>
            </a:r>
          </a:p>
        </p:txBody>
      </p:sp>
      <p:sp>
        <p:nvSpPr>
          <p:cNvPr id="12" name="Text Box 12"/>
          <p:cNvSpPr txBox="1">
            <a:spLocks noChangeArrowheads="1"/>
          </p:cNvSpPr>
          <p:nvPr/>
        </p:nvSpPr>
        <p:spPr bwMode="auto">
          <a:xfrm>
            <a:off x="325233" y="4594622"/>
            <a:ext cx="8495239" cy="430887"/>
          </a:xfrm>
          <a:prstGeom prst="rect">
            <a:avLst/>
          </a:prstGeom>
          <a:solidFill>
            <a:schemeClr val="bg2"/>
          </a:solidFill>
          <a:ln>
            <a:solidFill>
              <a:srgbClr val="E65032"/>
            </a:solidFill>
          </a:ln>
          <a:effectLst/>
        </p:spPr>
        <p:txBody>
          <a:bodyPr wrap="square" tIns="91440" bIns="91440">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50000"/>
              </a:spcBef>
              <a:spcAft>
                <a:spcPct val="0"/>
              </a:spcAft>
              <a:defRPr sz="2200">
                <a:solidFill>
                  <a:schemeClr val="tx1"/>
                </a:solidFill>
                <a:latin typeface="Arial" charset="0"/>
              </a:defRPr>
            </a:lvl6pPr>
            <a:lvl7pPr marL="2971800" indent="-228600" algn="ctr" eaLnBrk="0" fontAlgn="base" hangingPunct="0">
              <a:spcBef>
                <a:spcPct val="50000"/>
              </a:spcBef>
              <a:spcAft>
                <a:spcPct val="0"/>
              </a:spcAft>
              <a:defRPr sz="2200">
                <a:solidFill>
                  <a:schemeClr val="tx1"/>
                </a:solidFill>
                <a:latin typeface="Arial" charset="0"/>
              </a:defRPr>
            </a:lvl7pPr>
            <a:lvl8pPr marL="3429000" indent="-228600" algn="ctr" eaLnBrk="0" fontAlgn="base" hangingPunct="0">
              <a:spcBef>
                <a:spcPct val="50000"/>
              </a:spcBef>
              <a:spcAft>
                <a:spcPct val="0"/>
              </a:spcAft>
              <a:defRPr sz="2200">
                <a:solidFill>
                  <a:schemeClr val="tx1"/>
                </a:solidFill>
                <a:latin typeface="Arial" charset="0"/>
              </a:defRPr>
            </a:lvl8pPr>
            <a:lvl9pPr marL="3886200" indent="-228600" algn="ctr" eaLnBrk="0" fontAlgn="base" hangingPunct="0">
              <a:spcBef>
                <a:spcPct val="50000"/>
              </a:spcBef>
              <a:spcAft>
                <a:spcPct val="0"/>
              </a:spcAft>
              <a:defRPr sz="2200">
                <a:solidFill>
                  <a:schemeClr val="tx1"/>
                </a:solidFill>
                <a:latin typeface="Arial" charset="0"/>
              </a:defRPr>
            </a:lvl9pPr>
          </a:lstStyle>
          <a:p>
            <a:pPr algn="l"/>
            <a:r>
              <a:rPr lang="es-CL" sz="1600" b="1" dirty="0"/>
              <a:t>Sólo atención con Bonos, no hay Reembolsos</a:t>
            </a:r>
          </a:p>
        </p:txBody>
      </p:sp>
      <p:sp>
        <p:nvSpPr>
          <p:cNvPr id="13" name="Text Box 13"/>
          <p:cNvSpPr txBox="1">
            <a:spLocks noChangeArrowheads="1"/>
          </p:cNvSpPr>
          <p:nvPr/>
        </p:nvSpPr>
        <p:spPr bwMode="auto">
          <a:xfrm>
            <a:off x="325232" y="5113283"/>
            <a:ext cx="8495239" cy="430887"/>
          </a:xfrm>
          <a:prstGeom prst="rect">
            <a:avLst/>
          </a:prstGeom>
          <a:solidFill>
            <a:schemeClr val="bg2"/>
          </a:solidFill>
          <a:ln>
            <a:solidFill>
              <a:srgbClr val="E65032"/>
            </a:solidFill>
          </a:ln>
          <a:effectLst/>
        </p:spPr>
        <p:txBody>
          <a:bodyPr wrap="square" tIns="91440" bIns="91440">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50000"/>
              </a:spcBef>
              <a:spcAft>
                <a:spcPct val="0"/>
              </a:spcAft>
              <a:defRPr sz="2200">
                <a:solidFill>
                  <a:schemeClr val="tx1"/>
                </a:solidFill>
                <a:latin typeface="Arial" charset="0"/>
              </a:defRPr>
            </a:lvl6pPr>
            <a:lvl7pPr marL="2971800" indent="-228600" algn="ctr" eaLnBrk="0" fontAlgn="base" hangingPunct="0">
              <a:spcBef>
                <a:spcPct val="50000"/>
              </a:spcBef>
              <a:spcAft>
                <a:spcPct val="0"/>
              </a:spcAft>
              <a:defRPr sz="2200">
                <a:solidFill>
                  <a:schemeClr val="tx1"/>
                </a:solidFill>
                <a:latin typeface="Arial" charset="0"/>
              </a:defRPr>
            </a:lvl7pPr>
            <a:lvl8pPr marL="3429000" indent="-228600" algn="ctr" eaLnBrk="0" fontAlgn="base" hangingPunct="0">
              <a:spcBef>
                <a:spcPct val="50000"/>
              </a:spcBef>
              <a:spcAft>
                <a:spcPct val="0"/>
              </a:spcAft>
              <a:defRPr sz="2200">
                <a:solidFill>
                  <a:schemeClr val="tx1"/>
                </a:solidFill>
                <a:latin typeface="Arial" charset="0"/>
              </a:defRPr>
            </a:lvl8pPr>
            <a:lvl9pPr marL="3886200" indent="-228600" algn="ctr" eaLnBrk="0" fontAlgn="base" hangingPunct="0">
              <a:spcBef>
                <a:spcPct val="50000"/>
              </a:spcBef>
              <a:spcAft>
                <a:spcPct val="0"/>
              </a:spcAft>
              <a:defRPr sz="2200">
                <a:solidFill>
                  <a:schemeClr val="tx1"/>
                </a:solidFill>
                <a:latin typeface="Arial" charset="0"/>
              </a:defRPr>
            </a:lvl9pPr>
          </a:lstStyle>
          <a:p>
            <a:pPr algn="l"/>
            <a:r>
              <a:rPr lang="es-CL" sz="1600" b="1" dirty="0"/>
              <a:t>No hay cobertura dental en libre elección</a:t>
            </a:r>
          </a:p>
        </p:txBody>
      </p:sp>
      <p:sp>
        <p:nvSpPr>
          <p:cNvPr id="14" name="Content Placeholder 2"/>
          <p:cNvSpPr>
            <a:spLocks noGrp="1"/>
          </p:cNvSpPr>
          <p:nvPr>
            <p:ph idx="1"/>
            <p:custDataLst>
              <p:tags r:id="rId1"/>
            </p:custDataLst>
          </p:nvPr>
        </p:nvSpPr>
        <p:spPr>
          <a:xfrm>
            <a:off x="353469" y="1197332"/>
            <a:ext cx="8467002" cy="3095764"/>
          </a:xfrm>
        </p:spPr>
        <p:txBody>
          <a:bodyPr>
            <a:normAutofit/>
          </a:bodyPr>
          <a:lstStyle/>
          <a:p>
            <a:pPr lvl="2" algn="just"/>
            <a:r>
              <a:rPr lang="es-ES" sz="1400" dirty="0"/>
              <a:t>El beneficiario elige los profesionales y </a:t>
            </a:r>
            <a:r>
              <a:rPr lang="es-ES" sz="1400" b="1" u="sng" dirty="0"/>
              <a:t>establecimientos de salud privados </a:t>
            </a:r>
            <a:r>
              <a:rPr lang="es-ES" sz="1400" dirty="0"/>
              <a:t>que estén en convenio con FONASA, cancelando a través de bonos.</a:t>
            </a:r>
          </a:p>
          <a:p>
            <a:pPr lvl="2" algn="just"/>
            <a:r>
              <a:rPr lang="es-ES" sz="1400" dirty="0"/>
              <a:t>Los hospitales públicos también atienden bajo esta modalidad</a:t>
            </a:r>
          </a:p>
          <a:p>
            <a:pPr lvl="2" algn="just"/>
            <a:r>
              <a:rPr lang="es-ES" sz="1400" dirty="0"/>
              <a:t>A esta modalidad de atención pueden acceder todos los beneficiarios excepto el grupo A</a:t>
            </a:r>
          </a:p>
          <a:p>
            <a:pPr lvl="2" algn="just"/>
            <a:r>
              <a:rPr lang="es-ES" sz="1400" dirty="0"/>
              <a:t>Existen 3 niveles de precios, definidos en el Arancel FONASA.</a:t>
            </a:r>
          </a:p>
          <a:p>
            <a:pPr lvl="2" algn="just"/>
            <a:r>
              <a:rPr lang="es-ES" sz="1400" dirty="0"/>
              <a:t>Médicos, Laboratorios, Clínicas y Centros Médicos se inscriben libremente en cualquiera de los niveles.</a:t>
            </a:r>
          </a:p>
          <a:p>
            <a:pPr marL="0" lvl="2" indent="0" algn="just">
              <a:buNone/>
            </a:pPr>
            <a:endParaRPr lang="es-ES" sz="1700" dirty="0"/>
          </a:p>
          <a:p>
            <a:pPr lvl="2" algn="just"/>
            <a:r>
              <a:rPr lang="es-ES" sz="1400" b="1" dirty="0"/>
              <a:t>Es importante considerar:</a:t>
            </a:r>
            <a:endParaRPr lang="es-CL" sz="1400" b="1" dirty="0"/>
          </a:p>
        </p:txBody>
      </p:sp>
      <p:sp>
        <p:nvSpPr>
          <p:cNvPr id="2" name="1 Título"/>
          <p:cNvSpPr>
            <a:spLocks noGrp="1"/>
          </p:cNvSpPr>
          <p:nvPr>
            <p:ph type="title"/>
          </p:nvPr>
        </p:nvSpPr>
        <p:spPr/>
        <p:txBody>
          <a:bodyPr/>
          <a:lstStyle/>
          <a:p>
            <a:r>
              <a:rPr lang="es-CL" dirty="0" err="1"/>
              <a:t>Fonasa</a:t>
            </a:r>
            <a:r>
              <a:rPr lang="es-CL" dirty="0"/>
              <a:t> Modalidad Libre Elección (M.L.E)</a:t>
            </a:r>
          </a:p>
        </p:txBody>
      </p:sp>
      <p:sp>
        <p:nvSpPr>
          <p:cNvPr id="15" name="Marcador de pie de página 5"/>
          <p:cNvSpPr>
            <a:spLocks noGrp="1"/>
          </p:cNvSpPr>
          <p:nvPr>
            <p:ph type="ftr" sz="quarter" idx="4294967295"/>
          </p:nvPr>
        </p:nvSpPr>
        <p:spPr>
          <a:xfrm>
            <a:off x="440723" y="6490382"/>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16" name="Rectángulo 15"/>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Fonasa</a:t>
            </a:r>
            <a:endParaRPr lang="en-US" sz="1100" b="1" dirty="0"/>
          </a:p>
        </p:txBody>
      </p:sp>
    </p:spTree>
    <p:extLst>
      <p:ext uri="{BB962C8B-B14F-4D97-AF65-F5344CB8AC3E}">
        <p14:creationId xmlns:p14="http://schemas.microsoft.com/office/powerpoint/2010/main" val="380423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830D4EF1-2FB9-4CDA-AD22-D945B346B2F0}" type="slidenum">
              <a:rPr lang="es-CL" smtClean="0"/>
              <a:pPr/>
              <a:t>8</a:t>
            </a:fld>
            <a:endParaRPr lang="es-CL" dirty="0"/>
          </a:p>
        </p:txBody>
      </p:sp>
      <p:sp>
        <p:nvSpPr>
          <p:cNvPr id="2" name="1 Título"/>
          <p:cNvSpPr>
            <a:spLocks noGrp="1"/>
          </p:cNvSpPr>
          <p:nvPr>
            <p:ph type="title"/>
          </p:nvPr>
        </p:nvSpPr>
        <p:spPr/>
        <p:txBody>
          <a:bodyPr>
            <a:normAutofit fontScale="90000"/>
          </a:bodyPr>
          <a:lstStyle/>
          <a:p>
            <a:r>
              <a:rPr lang="es-ES" dirty="0"/>
              <a:t>Precios y Bonificaciones en FONASA Libre Elección</a:t>
            </a:r>
            <a:br>
              <a:rPr lang="es-ES" dirty="0"/>
            </a:br>
            <a:r>
              <a:rPr lang="es-ES" dirty="0"/>
              <a:t>Regla General de Precios (lo que cobran los prestadores)</a:t>
            </a:r>
            <a:endParaRPr lang="es-CL" dirty="0"/>
          </a:p>
        </p:txBody>
      </p:sp>
      <p:sp>
        <p:nvSpPr>
          <p:cNvPr id="15" name="Content Placeholder 2"/>
          <p:cNvSpPr txBox="1">
            <a:spLocks/>
          </p:cNvSpPr>
          <p:nvPr>
            <p:custDataLst>
              <p:tags r:id="rId1"/>
            </p:custDataLst>
          </p:nvPr>
        </p:nvSpPr>
        <p:spPr>
          <a:xfrm>
            <a:off x="2195736" y="1412776"/>
            <a:ext cx="6552728" cy="4896544"/>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r>
              <a:rPr lang="es-ES" sz="1600" dirty="0"/>
              <a:t>Existen tres niveles de precios:</a:t>
            </a:r>
          </a:p>
          <a:p>
            <a:pPr marL="0" lvl="2" indent="0" algn="just">
              <a:buFont typeface="Wingdings" pitchFamily="2" charset="2"/>
              <a:buNone/>
            </a:pPr>
            <a:endParaRPr lang="es-ES" sz="1600" dirty="0"/>
          </a:p>
          <a:p>
            <a:pPr lvl="3">
              <a:buFont typeface="Wingdings"/>
              <a:buChar char=""/>
            </a:pPr>
            <a:r>
              <a:rPr lang="es-ES" sz="1400" dirty="0">
                <a:latin typeface="Arial"/>
              </a:rPr>
              <a:t>El Nivel 2 se calcula multiplicando el Nivel 1 por 1,3.</a:t>
            </a:r>
          </a:p>
          <a:p>
            <a:pPr lvl="3">
              <a:buFont typeface="Wingdings"/>
              <a:buChar char=""/>
            </a:pPr>
            <a:r>
              <a:rPr lang="es-ES" sz="1400" dirty="0">
                <a:latin typeface="Arial"/>
              </a:rPr>
              <a:t>El Nivel 3 se calcula multiplicando el nivel 1 por 1,6</a:t>
            </a:r>
          </a:p>
          <a:p>
            <a:pPr marL="0" lvl="2" indent="0" algn="just">
              <a:buFont typeface="Wingdings" pitchFamily="2" charset="2"/>
              <a:buNone/>
            </a:pPr>
            <a:endParaRPr lang="es-ES" sz="1600" dirty="0"/>
          </a:p>
          <a:p>
            <a:pPr lvl="2" algn="just"/>
            <a:r>
              <a:rPr lang="es-ES" sz="1600" dirty="0"/>
              <a:t>FONASA bonifica la prestación asociada al arancel nivel 1 (% de bonificación dependerá de la prestación), independiente del nivel del prestador.</a:t>
            </a:r>
          </a:p>
          <a:p>
            <a:pPr marL="0" lvl="2" indent="0" algn="just">
              <a:buFont typeface="Wingdings" pitchFamily="2" charset="2"/>
              <a:buNone/>
            </a:pPr>
            <a:endParaRPr lang="es-ES" sz="1600" dirty="0"/>
          </a:p>
          <a:p>
            <a:pPr lvl="2" algn="just"/>
            <a:r>
              <a:rPr lang="es-ES" sz="1600" dirty="0"/>
              <a:t>Los copagos dependerán del nivel en que se ha inscrito el prestador.</a:t>
            </a:r>
          </a:p>
          <a:p>
            <a:pPr lvl="2"/>
            <a:endParaRPr lang="es-CL" dirty="0"/>
          </a:p>
        </p:txBody>
      </p:sp>
      <p:pic>
        <p:nvPicPr>
          <p:cNvPr id="16" name="Picture 2" descr="http://www.cambiopesodolar.com.mx/wp-content/uploads/signo-dol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27" y="2598089"/>
            <a:ext cx="1283788" cy="1283788"/>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5"/>
          <p:cNvSpPr>
            <a:spLocks noGrp="1"/>
          </p:cNvSpPr>
          <p:nvPr>
            <p:ph type="ftr" sz="quarter" idx="4294967295"/>
          </p:nvPr>
        </p:nvSpPr>
        <p:spPr>
          <a:xfrm>
            <a:off x="432485" y="6490382"/>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9" name="Rectángulo 8"/>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Fonasa</a:t>
            </a:r>
            <a:endParaRPr lang="en-US" sz="1100" b="1" dirty="0"/>
          </a:p>
        </p:txBody>
      </p:sp>
    </p:spTree>
    <p:extLst>
      <p:ext uri="{BB962C8B-B14F-4D97-AF65-F5344CB8AC3E}">
        <p14:creationId xmlns:p14="http://schemas.microsoft.com/office/powerpoint/2010/main" val="2515485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830D4EF1-2FB9-4CDA-AD22-D945B346B2F0}" type="slidenum">
              <a:rPr lang="es-CL" smtClean="0"/>
              <a:pPr/>
              <a:t>9</a:t>
            </a:fld>
            <a:endParaRPr lang="es-CL" dirty="0"/>
          </a:p>
        </p:txBody>
      </p:sp>
      <p:graphicFrame>
        <p:nvGraphicFramePr>
          <p:cNvPr id="8" name="7 Objeto"/>
          <p:cNvGraphicFramePr>
            <a:graphicFrameLocks noChangeAspect="1"/>
          </p:cNvGraphicFramePr>
          <p:nvPr>
            <p:extLst/>
          </p:nvPr>
        </p:nvGraphicFramePr>
        <p:xfrm>
          <a:off x="395536" y="3228206"/>
          <a:ext cx="8461453" cy="776858"/>
        </p:xfrm>
        <a:graphic>
          <a:graphicData uri="http://schemas.openxmlformats.org/presentationml/2006/ole">
            <mc:AlternateContent xmlns:mc="http://schemas.openxmlformats.org/markup-compatibility/2006">
              <mc:Choice xmlns:v="urn:schemas-microsoft-com:vml" Requires="v">
                <p:oleObj spid="_x0000_s2067" name="Worksheet" r:id="rId5" imgW="7677184" imgH="704907" progId="Excel.Sheet.12">
                  <p:link updateAutomatic="1"/>
                </p:oleObj>
              </mc:Choice>
              <mc:Fallback>
                <p:oleObj name="Worksheet" r:id="rId5" imgW="7677184" imgH="704907" progId="Excel.Sheet.12">
                  <p:link updateAutomatic="1"/>
                  <p:pic>
                    <p:nvPicPr>
                      <p:cNvPr id="0" name=""/>
                      <p:cNvPicPr/>
                      <p:nvPr/>
                    </p:nvPicPr>
                    <p:blipFill>
                      <a:blip r:embed="rId6"/>
                      <a:stretch>
                        <a:fillRect/>
                      </a:stretch>
                    </p:blipFill>
                    <p:spPr>
                      <a:xfrm>
                        <a:off x="395536" y="3228206"/>
                        <a:ext cx="8461453" cy="776858"/>
                      </a:xfrm>
                      <a:prstGeom prst="rect">
                        <a:avLst/>
                      </a:prstGeom>
                    </p:spPr>
                  </p:pic>
                </p:oleObj>
              </mc:Fallback>
            </mc:AlternateContent>
          </a:graphicData>
        </a:graphic>
      </p:graphicFrame>
      <p:sp>
        <p:nvSpPr>
          <p:cNvPr id="12" name="Content Placeholder 2"/>
          <p:cNvSpPr>
            <a:spLocks noGrp="1"/>
          </p:cNvSpPr>
          <p:nvPr>
            <p:ph idx="1"/>
            <p:custDataLst>
              <p:tags r:id="rId2"/>
            </p:custDataLst>
          </p:nvPr>
        </p:nvSpPr>
        <p:spPr>
          <a:xfrm>
            <a:off x="395536" y="1268760"/>
            <a:ext cx="8280920" cy="1728192"/>
          </a:xfrm>
        </p:spPr>
        <p:txBody>
          <a:bodyPr>
            <a:normAutofit/>
          </a:bodyPr>
          <a:lstStyle/>
          <a:p>
            <a:pPr lvl="2" algn="just"/>
            <a:r>
              <a:rPr lang="es-ES" sz="1400" dirty="0"/>
              <a:t>Listado codificado de todas las prestaciones que cubre FONASA.</a:t>
            </a:r>
          </a:p>
          <a:p>
            <a:pPr marL="0" lvl="2" indent="0" algn="just">
              <a:buNone/>
            </a:pPr>
            <a:endParaRPr lang="es-ES" sz="1400" dirty="0"/>
          </a:p>
          <a:p>
            <a:pPr lvl="2" algn="just"/>
            <a:r>
              <a:rPr lang="es-ES" sz="1400" dirty="0"/>
              <a:t>Contiene precios de prestaciones en cada nivel (1, 2 y 3) y los copagos que debe efectuar el beneficiario.</a:t>
            </a:r>
          </a:p>
          <a:p>
            <a:pPr marL="0" lvl="2" indent="0">
              <a:buNone/>
            </a:pPr>
            <a:endParaRPr lang="es-CL" dirty="0"/>
          </a:p>
        </p:txBody>
      </p:sp>
      <p:sp>
        <p:nvSpPr>
          <p:cNvPr id="13" name="Content Placeholder 2"/>
          <p:cNvSpPr txBox="1">
            <a:spLocks/>
          </p:cNvSpPr>
          <p:nvPr>
            <p:custDataLst>
              <p:tags r:id="rId3"/>
            </p:custDataLst>
          </p:nvPr>
        </p:nvSpPr>
        <p:spPr>
          <a:xfrm>
            <a:off x="395536" y="4437112"/>
            <a:ext cx="8280920" cy="1728192"/>
          </a:xfrm>
          <a:prstGeom prst="rect">
            <a:avLst/>
          </a:prstGeom>
        </p:spPr>
        <p:txBody>
          <a:bodyPr vert="horz" lIns="0" tIns="0" rIns="91440" bIns="45720" rtlCol="0">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r>
              <a:rPr lang="es-ES" sz="1400" dirty="0"/>
              <a:t>De este modo, si un Laboratorio tiene convenio nivel 3 </a:t>
            </a:r>
            <a:r>
              <a:rPr lang="es-ES" sz="1400" dirty="0" err="1"/>
              <a:t>Fonasa</a:t>
            </a:r>
            <a:r>
              <a:rPr lang="es-ES" sz="1400" dirty="0"/>
              <a:t>, cobrará por el hemograma $2.880</a:t>
            </a:r>
          </a:p>
          <a:p>
            <a:pPr marL="0" lvl="2" indent="0">
              <a:buFont typeface="Wingdings" pitchFamily="2" charset="2"/>
              <a:buNone/>
            </a:pPr>
            <a:endParaRPr lang="es-CL" dirty="0"/>
          </a:p>
        </p:txBody>
      </p:sp>
      <p:sp>
        <p:nvSpPr>
          <p:cNvPr id="9" name="1 Título"/>
          <p:cNvSpPr>
            <a:spLocks noGrp="1"/>
          </p:cNvSpPr>
          <p:nvPr>
            <p:ph type="title"/>
          </p:nvPr>
        </p:nvSpPr>
        <p:spPr>
          <a:xfrm>
            <a:off x="395536" y="404664"/>
            <a:ext cx="8352928" cy="738932"/>
          </a:xfrm>
        </p:spPr>
        <p:txBody>
          <a:bodyPr/>
          <a:lstStyle/>
          <a:p>
            <a:r>
              <a:rPr lang="es-ES" dirty="0"/>
              <a:t>Ejemplo de Modalidad Libre Elección según nivel</a:t>
            </a:r>
            <a:endParaRPr lang="es-CL" dirty="0"/>
          </a:p>
        </p:txBody>
      </p:sp>
      <p:sp>
        <p:nvSpPr>
          <p:cNvPr id="10" name="Marcador de pie de página 5"/>
          <p:cNvSpPr>
            <a:spLocks noGrp="1"/>
          </p:cNvSpPr>
          <p:nvPr>
            <p:ph type="ftr" sz="quarter" idx="4294967295"/>
          </p:nvPr>
        </p:nvSpPr>
        <p:spPr>
          <a:xfrm>
            <a:off x="440723" y="6490382"/>
            <a:ext cx="5277600" cy="92333"/>
          </a:xfrm>
          <a:prstGeom prst="rect">
            <a:avLst/>
          </a:prstGeom>
        </p:spPr>
        <p:txBody>
          <a:bodyPr/>
          <a:lstStyle/>
          <a:p>
            <a:r>
              <a:rPr lang="en-US" sz="600" dirty="0"/>
              <a:t>© 2017 Willis Towers Watson. All rights reserved. Proprietary and Confidential. For Willis Towers Watson and Willis Towers Watson client use only.</a:t>
            </a:r>
          </a:p>
        </p:txBody>
      </p:sp>
      <p:sp>
        <p:nvSpPr>
          <p:cNvPr id="11" name="Rectángulo 10"/>
          <p:cNvSpPr/>
          <p:nvPr/>
        </p:nvSpPr>
        <p:spPr>
          <a:xfrm>
            <a:off x="6771503" y="0"/>
            <a:ext cx="2372497" cy="222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t>Fonasa</a:t>
            </a:r>
            <a:endParaRPr lang="en-US" sz="1100" b="1" dirty="0"/>
          </a:p>
        </p:txBody>
      </p:sp>
    </p:spTree>
    <p:extLst>
      <p:ext uri="{BB962C8B-B14F-4D97-AF65-F5344CB8AC3E}">
        <p14:creationId xmlns:p14="http://schemas.microsoft.com/office/powerpoint/2010/main" val="42751783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10.xml><?xml version="1.0" encoding="utf-8"?>
<p:tagLst xmlns:a="http://schemas.openxmlformats.org/drawingml/2006/main" xmlns:r="http://schemas.openxmlformats.org/officeDocument/2006/relationships" xmlns:p="http://schemas.openxmlformats.org/presentationml/2006/main">
  <p:tag name="TW_DELETETEXT" val="YES"/>
</p:tagLst>
</file>

<file path=ppt/tags/tag11.xml><?xml version="1.0" encoding="utf-8"?>
<p:tagLst xmlns:a="http://schemas.openxmlformats.org/drawingml/2006/main" xmlns:r="http://schemas.openxmlformats.org/officeDocument/2006/relationships" xmlns:p="http://schemas.openxmlformats.org/presentationml/2006/main">
  <p:tag name="TW_DELETETEXT" val="YES"/>
</p:tagLst>
</file>

<file path=ppt/tags/tag12.xml><?xml version="1.0" encoding="utf-8"?>
<p:tagLst xmlns:a="http://schemas.openxmlformats.org/drawingml/2006/main" xmlns:r="http://schemas.openxmlformats.org/officeDocument/2006/relationships" xmlns:p="http://schemas.openxmlformats.org/presentationml/2006/main">
  <p:tag name="TW_DELETETEXT" val="YES"/>
</p:tagLst>
</file>

<file path=ppt/tags/tag13.xml><?xml version="1.0" encoding="utf-8"?>
<p:tagLst xmlns:a="http://schemas.openxmlformats.org/drawingml/2006/main" xmlns:r="http://schemas.openxmlformats.org/officeDocument/2006/relationships" xmlns:p="http://schemas.openxmlformats.org/presentationml/2006/main">
  <p:tag name="TW_DELETETEXT" val="YES"/>
</p:tagLst>
</file>

<file path=ppt/tags/tag14.xml><?xml version="1.0" encoding="utf-8"?>
<p:tagLst xmlns:a="http://schemas.openxmlformats.org/drawingml/2006/main" xmlns:r="http://schemas.openxmlformats.org/officeDocument/2006/relationships" xmlns:p="http://schemas.openxmlformats.org/presentationml/2006/main">
  <p:tag name="TW_DELETETEXT" val="YES"/>
</p:tagLst>
</file>

<file path=ppt/tags/tag15.xml><?xml version="1.0" encoding="utf-8"?>
<p:tagLst xmlns:a="http://schemas.openxmlformats.org/drawingml/2006/main" xmlns:r="http://schemas.openxmlformats.org/officeDocument/2006/relationships" xmlns:p="http://schemas.openxmlformats.org/presentationml/2006/main">
  <p:tag name="TW_DELETETEXT" val="YES"/>
</p:tagLst>
</file>

<file path=ppt/tags/tag16.xml><?xml version="1.0" encoding="utf-8"?>
<p:tagLst xmlns:a="http://schemas.openxmlformats.org/drawingml/2006/main" xmlns:r="http://schemas.openxmlformats.org/officeDocument/2006/relationships" xmlns:p="http://schemas.openxmlformats.org/presentationml/2006/main">
  <p:tag name="TW_DELETETEXT" val="YES"/>
</p:tagLst>
</file>

<file path=ppt/tags/tag17.xml><?xml version="1.0" encoding="utf-8"?>
<p:tagLst xmlns:a="http://schemas.openxmlformats.org/drawingml/2006/main" xmlns:r="http://schemas.openxmlformats.org/officeDocument/2006/relationships" xmlns:p="http://schemas.openxmlformats.org/presentationml/2006/main">
  <p:tag name="TW_DELETETEXT" val="YES"/>
</p:tagLst>
</file>

<file path=ppt/tags/tag18.xml><?xml version="1.0" encoding="utf-8"?>
<p:tagLst xmlns:a="http://schemas.openxmlformats.org/drawingml/2006/main" xmlns:r="http://schemas.openxmlformats.org/officeDocument/2006/relationships" xmlns:p="http://schemas.openxmlformats.org/presentationml/2006/main">
  <p:tag name="TW_DELETETEXT" val="YES"/>
</p:tagLst>
</file>

<file path=ppt/tags/tag19.xml><?xml version="1.0" encoding="utf-8"?>
<p:tagLst xmlns:a="http://schemas.openxmlformats.org/drawingml/2006/main" xmlns:r="http://schemas.openxmlformats.org/officeDocument/2006/relationships" xmlns:p="http://schemas.openxmlformats.org/presentationml/2006/main">
  <p:tag name="TW_DELETETEXT" val="YES"/>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20.xml><?xml version="1.0" encoding="utf-8"?>
<p:tagLst xmlns:a="http://schemas.openxmlformats.org/drawingml/2006/main" xmlns:r="http://schemas.openxmlformats.org/officeDocument/2006/relationships" xmlns:p="http://schemas.openxmlformats.org/presentationml/2006/main">
  <p:tag name="TW_DELETETEXT" val="YES"/>
</p:tagLst>
</file>

<file path=ppt/tags/tag21.xml><?xml version="1.0" encoding="utf-8"?>
<p:tagLst xmlns:a="http://schemas.openxmlformats.org/drawingml/2006/main" xmlns:r="http://schemas.openxmlformats.org/officeDocument/2006/relationships" xmlns:p="http://schemas.openxmlformats.org/presentationml/2006/main">
  <p:tag name="TW_DELETETEXT" val="YES"/>
</p:tagLst>
</file>

<file path=ppt/tags/tag22.xml><?xml version="1.0" encoding="utf-8"?>
<p:tagLst xmlns:a="http://schemas.openxmlformats.org/drawingml/2006/main" xmlns:r="http://schemas.openxmlformats.org/officeDocument/2006/relationships" xmlns:p="http://schemas.openxmlformats.org/presentationml/2006/main">
  <p:tag name="TW_DELETETEXT" val="YES"/>
</p:tagLst>
</file>

<file path=ppt/tags/tag23.xml><?xml version="1.0" encoding="utf-8"?>
<p:tagLst xmlns:a="http://schemas.openxmlformats.org/drawingml/2006/main" xmlns:r="http://schemas.openxmlformats.org/officeDocument/2006/relationships" xmlns:p="http://schemas.openxmlformats.org/presentationml/2006/main">
  <p:tag name="TW_DELETETEXT" val="YES"/>
</p:tagLst>
</file>

<file path=ppt/tags/tag24.xml><?xml version="1.0" encoding="utf-8"?>
<p:tagLst xmlns:a="http://schemas.openxmlformats.org/drawingml/2006/main" xmlns:r="http://schemas.openxmlformats.org/officeDocument/2006/relationships" xmlns:p="http://schemas.openxmlformats.org/presentationml/2006/main">
  <p:tag name="TW_DIALOGNAME" val="Text 2 columns"/>
  <p:tag name="TW_SHORTNAME" val="BASIC"/>
  <p:tag name="TW_ASSOCIATEDSLIDES" val=""/>
  <p:tag name="TW_INNEWPRESENTATION" val="NO"/>
  <p:tag name="TW_ONINSERTSLIDEDLG" val="YES"/>
</p:tagLst>
</file>

<file path=ppt/tags/tag25.xml><?xml version="1.0" encoding="utf-8"?>
<p:tagLst xmlns:a="http://schemas.openxmlformats.org/drawingml/2006/main" xmlns:r="http://schemas.openxmlformats.org/officeDocument/2006/relationships" xmlns:p="http://schemas.openxmlformats.org/presentationml/2006/main">
  <p:tag name="TW_DELETETEXT" val="YES"/>
</p:tagLst>
</file>

<file path=ppt/tags/tag26.xml><?xml version="1.0" encoding="utf-8"?>
<p:tagLst xmlns:a="http://schemas.openxmlformats.org/drawingml/2006/main" xmlns:r="http://schemas.openxmlformats.org/officeDocument/2006/relationships" xmlns:p="http://schemas.openxmlformats.org/presentationml/2006/main">
  <p:tag name="TW_DELETETEXT" val="YES"/>
</p:tagLst>
</file>

<file path=ppt/tags/tag27.xml><?xml version="1.0" encoding="utf-8"?>
<p:tagLst xmlns:a="http://schemas.openxmlformats.org/drawingml/2006/main" xmlns:r="http://schemas.openxmlformats.org/officeDocument/2006/relationships" xmlns:p="http://schemas.openxmlformats.org/presentationml/2006/main">
  <p:tag name="TW_DELETETEXT" val="YES"/>
</p:tagLst>
</file>

<file path=ppt/tags/tag3.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ags/tag4.xml><?xml version="1.0" encoding="utf-8"?>
<p:tagLst xmlns:a="http://schemas.openxmlformats.org/drawingml/2006/main" xmlns:r="http://schemas.openxmlformats.org/officeDocument/2006/relationships" xmlns:p="http://schemas.openxmlformats.org/presentationml/2006/main">
  <p:tag name="WT_DELETETEXT" val="YES"/>
</p:tagLst>
</file>

<file path=ppt/tags/tag5.xml><?xml version="1.0" encoding="utf-8"?>
<p:tagLst xmlns:a="http://schemas.openxmlformats.org/drawingml/2006/main" xmlns:r="http://schemas.openxmlformats.org/officeDocument/2006/relationships" xmlns:p="http://schemas.openxmlformats.org/presentationml/2006/main">
  <p:tag name="WT_DELETETEXT" val="YES"/>
</p:tagLst>
</file>

<file path=ppt/tags/tag6.xml><?xml version="1.0" encoding="utf-8"?>
<p:tagLst xmlns:a="http://schemas.openxmlformats.org/drawingml/2006/main" xmlns:r="http://schemas.openxmlformats.org/officeDocument/2006/relationships" xmlns:p="http://schemas.openxmlformats.org/presentationml/2006/main">
  <p:tag name="WT_DELETETEXT" val="YES"/>
</p:tagLst>
</file>

<file path=ppt/tags/tag7.xml><?xml version="1.0" encoding="utf-8"?>
<p:tagLst xmlns:a="http://schemas.openxmlformats.org/drawingml/2006/main" xmlns:r="http://schemas.openxmlformats.org/officeDocument/2006/relationships" xmlns:p="http://schemas.openxmlformats.org/presentationml/2006/main">
  <p:tag name="TW_DELETETEXT" val="YES"/>
</p:tagLst>
</file>

<file path=ppt/tags/tag8.xml><?xml version="1.0" encoding="utf-8"?>
<p:tagLst xmlns:a="http://schemas.openxmlformats.org/drawingml/2006/main" xmlns:r="http://schemas.openxmlformats.org/officeDocument/2006/relationships" xmlns:p="http://schemas.openxmlformats.org/presentationml/2006/main">
  <p:tag name="TW_DELETETEXT" val="YES"/>
</p:tagLst>
</file>

<file path=ppt/tags/tag9.xml><?xml version="1.0" encoding="utf-8"?>
<p:tagLst xmlns:a="http://schemas.openxmlformats.org/drawingml/2006/main" xmlns:r="http://schemas.openxmlformats.org/officeDocument/2006/relationships" xmlns:p="http://schemas.openxmlformats.org/presentationml/2006/main">
  <p:tag name="TW_DELETETEXT"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WTW</Template>
  <TotalTime>2606</TotalTime>
  <Words>5962</Words>
  <Application>Microsoft Office PowerPoint</Application>
  <PresentationFormat>Presentación en pantalla (4:3)</PresentationFormat>
  <Paragraphs>802</Paragraphs>
  <Slides>47</Slides>
  <Notes>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Vínculos</vt:lpstr>
      </vt:variant>
      <vt:variant>
        <vt:i4>1</vt:i4>
      </vt:variant>
      <vt:variant>
        <vt:lpstr>Títulos de diapositiva</vt:lpstr>
      </vt:variant>
      <vt:variant>
        <vt:i4>47</vt:i4>
      </vt:variant>
    </vt:vector>
  </HeadingPairs>
  <TitlesOfParts>
    <vt:vector size="58" baseType="lpstr">
      <vt:lpstr>Batang</vt:lpstr>
      <vt:lpstr>ＭＳ Ｐゴシック</vt:lpstr>
      <vt:lpstr>Arial</vt:lpstr>
      <vt:lpstr>Arial Black</vt:lpstr>
      <vt:lpstr>Calibri</vt:lpstr>
      <vt:lpstr>Centaur</vt:lpstr>
      <vt:lpstr>Helvetica</vt:lpstr>
      <vt:lpstr>Times New Roman</vt:lpstr>
      <vt:lpstr>Wingdings</vt:lpstr>
      <vt:lpstr>WTW</vt:lpstr>
      <vt:lpstr>file:///\\scldata01\teams\Client%20records\BENEFICIOS\Clientes\685943%20(Petroquim%20S.A)\2014\Desarrollo%20y%20Implementación%20Ben.%20Flex%20%233147603\3.%20DELIVER\Presentación%20Consultoría\Charla\Libro1!Hoja1!F5C3:F8C12</vt:lpstr>
      <vt:lpstr>Modelo Previsional de Salud - Chile</vt:lpstr>
      <vt:lpstr>Modelo de Salud en Chile</vt:lpstr>
      <vt:lpstr>Modelo Previsional en Chile</vt:lpstr>
      <vt:lpstr>¿Qué es FONASA y quienes pueden ser sus beneficiarios?</vt:lpstr>
      <vt:lpstr>Estoy en Fonasa ¿Qué debo considerar al momento de ir al médico?</vt:lpstr>
      <vt:lpstr>Fonasa Modalidad de Atención Institucional (M.A.I)</vt:lpstr>
      <vt:lpstr>Fonasa Modalidad Libre Elección (M.L.E)</vt:lpstr>
      <vt:lpstr>Precios y Bonificaciones en FONASA Libre Elección Regla General de Precios (lo que cobran los prestadores)</vt:lpstr>
      <vt:lpstr>Ejemplo de Modalidad Libre Elección según nivel</vt:lpstr>
      <vt:lpstr>¿Qué es una Isapre?</vt:lpstr>
      <vt:lpstr>Tipos de Contratos Isapres</vt:lpstr>
      <vt:lpstr>Ventajas y Desventajas de Modelo de Isapre Colectivo</vt:lpstr>
      <vt:lpstr>¿Cuál es el costo de un Plan Isapre?</vt:lpstr>
      <vt:lpstr>¿Cuál es el costo de un Plan Isapre?</vt:lpstr>
      <vt:lpstr>Como Interpretar un Plan Isapre</vt:lpstr>
      <vt:lpstr>Como Interpretar un Plan Isapre</vt:lpstr>
      <vt:lpstr>Como Interpretar un Plan Isapre</vt:lpstr>
      <vt:lpstr>Como Interpretar un Plan Isapre</vt:lpstr>
      <vt:lpstr>¿Qué pasa si deseo cambiar de Plan o Isapre?</vt:lpstr>
      <vt:lpstr>¿Qué es un enfermedad preexistente y que restricciones puede involucrar esta condición en la afiliación a una Isapre?</vt:lpstr>
      <vt:lpstr>Evolución del Gasto en Salud</vt:lpstr>
      <vt:lpstr>¿Qué pasa si mi plan Isapre es más barato que mi 7% imponible de Salud?</vt:lpstr>
      <vt:lpstr>Ejemplo Excedentes y Exceso de Cotización</vt:lpstr>
      <vt:lpstr>Presentación de PowerPoint</vt:lpstr>
      <vt:lpstr>¿Qué es GES?</vt:lpstr>
      <vt:lpstr>¿Cómo Funciona el GES en Fonasa e Isapre?</vt:lpstr>
      <vt:lpstr>Presentación de PowerPoint</vt:lpstr>
      <vt:lpstr>¿Qué es el CAEC?</vt:lpstr>
      <vt:lpstr>Presentación de PowerPoint</vt:lpstr>
      <vt:lpstr>Isapre vs Fonasa </vt:lpstr>
      <vt:lpstr>Consideraciones al Contratar un Plan Isapre</vt:lpstr>
      <vt:lpstr>Sugerencias para buen uso de plan y beneficios de Salud</vt:lpstr>
      <vt:lpstr>Sugerencias para buen uso de plan y beneficios de Salud</vt:lpstr>
      <vt:lpstr>PRESENTACIÓN PROGRAMA  DE BENEFICIOS  MINERA SPENCE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Isapre</dc:title>
  <dc:creator>Nicolas Zamorano (Ben/HGB, Santiago)</dc:creator>
  <cp:lastModifiedBy>Secretaria_Oficina</cp:lastModifiedBy>
  <cp:revision>53</cp:revision>
  <cp:lastPrinted>2017-01-10T23:11:46Z</cp:lastPrinted>
  <dcterms:created xsi:type="dcterms:W3CDTF">2017-06-01T15:14:03Z</dcterms:created>
  <dcterms:modified xsi:type="dcterms:W3CDTF">2017-11-10T12:21:10Z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ies>
</file>